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5"/>
  </p:notesMasterIdLst>
  <p:sldIdLst>
    <p:sldId id="306" r:id="rId5"/>
    <p:sldId id="307" r:id="rId6"/>
    <p:sldId id="287" r:id="rId7"/>
    <p:sldId id="281" r:id="rId8"/>
    <p:sldId id="264" r:id="rId9"/>
    <p:sldId id="289" r:id="rId10"/>
    <p:sldId id="282" r:id="rId11"/>
    <p:sldId id="280" r:id="rId12"/>
    <p:sldId id="304" r:id="rId13"/>
    <p:sldId id="279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F403D3B-9EAD-D8B7-A137-88FFF514DBF1}" name="Charlotte Beattie" initials="CB" userId="S::charlotte.beattie@lexiauk.co.uk::a10c2ffc-1b3b-4ddf-a81f-fd0ebdf9cb3f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D62AE"/>
    <a:srgbClr val="FFFFFF"/>
    <a:srgbClr val="00ABE0"/>
    <a:srgbClr val="F38800"/>
    <a:srgbClr val="FCB814"/>
    <a:srgbClr val="9ACA3F"/>
    <a:srgbClr val="3C3172"/>
    <a:srgbClr val="F9DB35"/>
    <a:srgbClr val="ED2878"/>
    <a:srgbClr val="F7AC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92" autoAdjust="0"/>
    <p:restoredTop sz="90484" autoAdjust="0"/>
  </p:normalViewPr>
  <p:slideViewPr>
    <p:cSldViewPr snapToGrid="0">
      <p:cViewPr varScale="1">
        <p:scale>
          <a:sx n="103" d="100"/>
          <a:sy n="103" d="100"/>
        </p:scale>
        <p:origin x="846" y="138"/>
      </p:cViewPr>
      <p:guideLst/>
    </p:cSldViewPr>
  </p:slideViewPr>
  <p:outlineViewPr>
    <p:cViewPr>
      <p:scale>
        <a:sx n="33" d="100"/>
        <a:sy n="33" d="100"/>
      </p:scale>
      <p:origin x="0" y="-5688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microsoft.com/office/2018/10/relationships/authors" Target="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ydia Hill" userId="c185f3e8-db65-486e-96da-4d63c64481b6" providerId="ADAL" clId="{75186636-560C-43AB-8C6F-FD5A1033FB00}"/>
    <pc:docChg chg="modSld">
      <pc:chgData name="Lydia Hill" userId="c185f3e8-db65-486e-96da-4d63c64481b6" providerId="ADAL" clId="{75186636-560C-43AB-8C6F-FD5A1033FB00}" dt="2024-03-26T13:43:56.389" v="29" actId="20577"/>
      <pc:docMkLst>
        <pc:docMk/>
      </pc:docMkLst>
      <pc:sldChg chg="modSp mod">
        <pc:chgData name="Lydia Hill" userId="c185f3e8-db65-486e-96da-4d63c64481b6" providerId="ADAL" clId="{75186636-560C-43AB-8C6F-FD5A1033FB00}" dt="2024-03-26T13:43:56.389" v="29" actId="20577"/>
        <pc:sldMkLst>
          <pc:docMk/>
          <pc:sldMk cId="2553360688" sldId="306"/>
        </pc:sldMkLst>
        <pc:spChg chg="mod">
          <ac:chgData name="Lydia Hill" userId="c185f3e8-db65-486e-96da-4d63c64481b6" providerId="ADAL" clId="{75186636-560C-43AB-8C6F-FD5A1033FB00}" dt="2024-03-26T13:43:56.389" v="29" actId="20577"/>
          <ac:spMkLst>
            <pc:docMk/>
            <pc:sldMk cId="2553360688" sldId="306"/>
            <ac:spMk id="2" creationId="{2B420CC3-891A-BF91-D1C4-EC9DE6450449}"/>
          </ac:spMkLst>
        </pc:spChg>
        <pc:spChg chg="mod">
          <ac:chgData name="Lydia Hill" userId="c185f3e8-db65-486e-96da-4d63c64481b6" providerId="ADAL" clId="{75186636-560C-43AB-8C6F-FD5A1033FB00}" dt="2024-03-26T13:36:53.894" v="22" actId="20577"/>
          <ac:spMkLst>
            <pc:docMk/>
            <pc:sldMk cId="2553360688" sldId="306"/>
            <ac:spMk id="3" creationId="{DCE0ACC1-9B34-696B-1B66-17E127E50FDC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67E397-8D39-4589-B155-CED748A9314E}" type="datetimeFigureOut">
              <a:rPr lang="en-GB" smtClean="0"/>
              <a:t>26/03/2024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AF2CD9-6F0D-4892-A25F-C8A9D2E4B9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2647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112B5F-A564-4AD1-8553-6A54C5F0FA96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74432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400">
              <a:defRPr/>
            </a:pPr>
            <a:endParaRPr lang="en-GB" altLang="en-US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AF2CD9-6F0D-4892-A25F-C8A9D2E4B997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48809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Click image to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112B5F-A564-4AD1-8553-6A54C5F0FA96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81827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112B5F-A564-4AD1-8553-6A54C5F0FA96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46129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E470C0-61B5-4028-9F60-48B222912D66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35592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112B5F-A564-4AD1-8553-6A54C5F0FA96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91570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112B5F-A564-4AD1-8553-6A54C5F0FA96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49405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89BF6-85FE-4BE8-A0B5-01C043C405E9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80711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AF2CD9-6F0D-4892-A25F-C8A9D2E4B997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76482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, silhouette&#10;&#10;Description automatically generated">
            <a:extLst>
              <a:ext uri="{FF2B5EF4-FFF2-40B4-BE49-F238E27FC236}">
                <a16:creationId xmlns:a16="http://schemas.microsoft.com/office/drawing/2014/main" id="{80CA94C0-4C27-4A78-06CD-7141055A6C7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75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B65BE49-0868-659A-B545-53314DF03E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 b="1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684840C-2243-D57B-CCF4-70F6614CED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 b="1">
                <a:solidFill>
                  <a:srgbClr val="F9DB3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435033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B0F05C-BC6F-1FFC-B1C9-9B005CEFCE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11822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9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9982A1CD-44D2-9095-86E6-9448BB90A37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7851" y="-470492"/>
            <a:ext cx="2103416" cy="2103416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3A37AF66-592D-9E0C-6610-402997172C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53102"/>
            <a:ext cx="10515600" cy="837586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F70D723-8036-A682-1015-8616387F8CE2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838200" y="4078784"/>
            <a:ext cx="10515600" cy="211822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072910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B0F05C-BC6F-1FFC-B1C9-9B005CEFCE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11822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9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9982A1CD-44D2-9095-86E6-9448BB90A37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7851" y="-470492"/>
            <a:ext cx="2103416" cy="2103416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3A37AF66-592D-9E0C-6610-402997172C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53102"/>
            <a:ext cx="10515600" cy="837586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F70D723-8036-A682-1015-8616387F8CE2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838200" y="4078784"/>
            <a:ext cx="10515600" cy="211822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D04F25FA-2878-BB61-2B91-9F678C6C584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520" y="263887"/>
            <a:ext cx="1581504" cy="594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174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B0F05C-BC6F-1FFC-B1C9-9B005CEFCE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11822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9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9982A1CD-44D2-9095-86E6-9448BB90A37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7851" y="-470492"/>
            <a:ext cx="2103416" cy="2103416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3A37AF66-592D-9E0C-6610-402997172C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53102"/>
            <a:ext cx="10515600" cy="837586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F70D723-8036-A682-1015-8616387F8CE2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838200" y="4078784"/>
            <a:ext cx="10515600" cy="211822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86F63D42-4429-DDF4-20E3-A5663F8B123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520" y="261362"/>
            <a:ext cx="1969576" cy="591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5324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510B60-EBD5-F189-F811-50CCBDE26C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84C98C-695A-F2E4-7FEF-29E1779351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8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65DE2D03-D742-5491-4916-E733C122CEA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7851" y="-470492"/>
            <a:ext cx="2103416" cy="2103416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F33CD3E4-CA7B-0CAE-5D7F-3BBB69B07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58477"/>
            <a:ext cx="10515600" cy="832211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415592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542383-50AF-5733-5242-F56E5D2525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58477"/>
            <a:ext cx="10515600" cy="832211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510B60-EBD5-F189-F811-50CCBDE26C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84C98C-695A-F2E4-7FEF-29E1779351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8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65DE2D03-D742-5491-4916-E733C122CEA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7851" y="-470492"/>
            <a:ext cx="2103416" cy="2103416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F8442007-0BE3-DD99-A293-0220E222CEE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520" y="263887"/>
            <a:ext cx="1581504" cy="594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9089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510B60-EBD5-F189-F811-50CCBDE26C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84C98C-695A-F2E4-7FEF-29E1779351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8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65DE2D03-D742-5491-4916-E733C122CEA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7851" y="-470492"/>
            <a:ext cx="2103416" cy="2103416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A86D2DEE-2AF8-C369-5FE2-653C5B5641A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520" y="261362"/>
            <a:ext cx="1969576" cy="59174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AA947A7B-DDDD-00CA-FB23-8907E93EF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58477"/>
            <a:ext cx="10515600" cy="832211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508038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4715AB-1CB5-9683-26DA-18BD4E2DFD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016FB04-9F06-88CA-74EA-EB6CE2F8A7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A20D8CE-FAE4-201A-D18E-24D935B5CCA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6FA63F4-E4D6-9FB4-3A02-4819E80128E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10" name="Picture 9" descr="Logo, company name&#10;&#10;Description automatically generated">
            <a:extLst>
              <a:ext uri="{FF2B5EF4-FFF2-40B4-BE49-F238E27FC236}">
                <a16:creationId xmlns:a16="http://schemas.microsoft.com/office/drawing/2014/main" id="{40D002C3-020F-F151-381A-69A398AE57E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7851" y="-470492"/>
            <a:ext cx="2103416" cy="2103416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85CE5733-B5CD-D445-A5E4-227878D082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58477"/>
            <a:ext cx="10515600" cy="832211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556993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4715AB-1CB5-9683-26DA-18BD4E2DFD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016FB04-9F06-88CA-74EA-EB6CE2F8A7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A20D8CE-FAE4-201A-D18E-24D935B5CCA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6FA63F4-E4D6-9FB4-3A02-4819E80128E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10" name="Picture 9" descr="Logo, company name&#10;&#10;Description automatically generated">
            <a:extLst>
              <a:ext uri="{FF2B5EF4-FFF2-40B4-BE49-F238E27FC236}">
                <a16:creationId xmlns:a16="http://schemas.microsoft.com/office/drawing/2014/main" id="{40D002C3-020F-F151-381A-69A398AE57E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7851" y="-470492"/>
            <a:ext cx="2103416" cy="2103416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3074262A-6F3B-388E-C932-DC54311DDE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58477"/>
            <a:ext cx="10515600" cy="832211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33B87899-6991-C139-B01B-96F61EE22D9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520" y="263887"/>
            <a:ext cx="1581504" cy="594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8666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4715AB-1CB5-9683-26DA-18BD4E2DFD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016FB04-9F06-88CA-74EA-EB6CE2F8A7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A20D8CE-FAE4-201A-D18E-24D935B5CCA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6FA63F4-E4D6-9FB4-3A02-4819E80128E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10" name="Picture 9" descr="Logo, company name&#10;&#10;Description automatically generated">
            <a:extLst>
              <a:ext uri="{FF2B5EF4-FFF2-40B4-BE49-F238E27FC236}">
                <a16:creationId xmlns:a16="http://schemas.microsoft.com/office/drawing/2014/main" id="{40D002C3-020F-F151-381A-69A398AE57E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7851" y="-470492"/>
            <a:ext cx="2103416" cy="2103416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26DE911C-3D53-1EA9-E6ED-64D36A4FA4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58477"/>
            <a:ext cx="10515600" cy="832211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C2738FB2-52F0-5C83-3D0C-285F6A8CD02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520" y="261362"/>
            <a:ext cx="1969576" cy="591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2368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86211CE7-1EAF-004E-4F5D-9ABBE7B360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7851" y="-470492"/>
            <a:ext cx="2103416" cy="2103416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F7962E2F-FD75-FBC3-BC29-73179555C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58477"/>
            <a:ext cx="10515600" cy="832211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833439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, silhouette&#10;&#10;Description automatically generated">
            <a:extLst>
              <a:ext uri="{FF2B5EF4-FFF2-40B4-BE49-F238E27FC236}">
                <a16:creationId xmlns:a16="http://schemas.microsoft.com/office/drawing/2014/main" id="{80CA94C0-4C27-4A78-06CD-7141055A6C7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75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B65BE49-0868-659A-B545-53314DF03E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 b="1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684840C-2243-D57B-CCF4-70F6614CED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 b="1">
                <a:solidFill>
                  <a:srgbClr val="F9DB3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pic>
        <p:nvPicPr>
          <p:cNvPr id="9" name="Picture 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ECFACC9E-B7E6-B9D0-8E2E-8C9444122D5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520" y="263887"/>
            <a:ext cx="1581504" cy="594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8035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2CB4B5B0-353F-8DD1-14F5-377C730B16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7851" y="-470492"/>
            <a:ext cx="2103416" cy="2103416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02D9AE9B-D814-87C9-7DA5-5017D7C8E5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58477"/>
            <a:ext cx="10515600" cy="1781356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Avoid using this slide template if possible – best to have a header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358112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04A0814-FF2E-83BB-78EC-DA1729A889F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476584" y="1781092"/>
            <a:ext cx="6878804" cy="407995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81C38C-6F44-8530-8401-AA9F00B029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1781092"/>
            <a:ext cx="3549332" cy="4087896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8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946B4884-C5D2-D9B4-6A8D-13433629902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7851" y="-470492"/>
            <a:ext cx="2103416" cy="2103416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2755030D-60F5-20D9-0FF0-C75C2FD1BD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58477"/>
            <a:ext cx="10515600" cy="832211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14076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BF7735-1137-6C63-72FD-8DBB1AA218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6825F2-EF96-872D-CD16-60BD1E5249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DE4A1530-DA60-9CE3-4E4E-4813A5A95A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7851" y="-470492"/>
            <a:ext cx="2103416" cy="2103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9386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, silhouette&#10;&#10;Description automatically generated">
            <a:extLst>
              <a:ext uri="{FF2B5EF4-FFF2-40B4-BE49-F238E27FC236}">
                <a16:creationId xmlns:a16="http://schemas.microsoft.com/office/drawing/2014/main" id="{80CA94C0-4C27-4A78-06CD-7141055A6C7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75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B65BE49-0868-659A-B545-53314DF03E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 b="1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684840C-2243-D57B-CCF4-70F6614CED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 b="1">
                <a:solidFill>
                  <a:srgbClr val="F9DB3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pic>
        <p:nvPicPr>
          <p:cNvPr id="10" name="Picture 9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807BA39-8DA7-C595-45BD-5207D112D13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520" y="261362"/>
            <a:ext cx="1969576" cy="591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9232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, silhouette&#10;&#10;Description automatically generated">
            <a:extLst>
              <a:ext uri="{FF2B5EF4-FFF2-40B4-BE49-F238E27FC236}">
                <a16:creationId xmlns:a16="http://schemas.microsoft.com/office/drawing/2014/main" id="{80CA94C0-4C27-4A78-06CD-7141055A6C7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75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B65BE49-0868-659A-B545-53314DF03E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666680"/>
          </a:xfrm>
        </p:spPr>
        <p:txBody>
          <a:bodyPr anchor="b">
            <a:normAutofit/>
          </a:bodyPr>
          <a:lstStyle>
            <a:lvl1pPr algn="ctr">
              <a:defRPr sz="4500" b="1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684840C-2243-D57B-CCF4-70F6614CED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885094"/>
            <a:ext cx="9144000" cy="365126"/>
          </a:xfrm>
        </p:spPr>
        <p:txBody>
          <a:bodyPr>
            <a:noAutofit/>
          </a:bodyPr>
          <a:lstStyle>
            <a:lvl1pPr marL="0" indent="0" algn="ctr">
              <a:buNone/>
              <a:defRPr sz="2400" b="1">
                <a:solidFill>
                  <a:srgbClr val="F9DB3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96477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, silhouette&#10;&#10;Description automatically generated">
            <a:extLst>
              <a:ext uri="{FF2B5EF4-FFF2-40B4-BE49-F238E27FC236}">
                <a16:creationId xmlns:a16="http://schemas.microsoft.com/office/drawing/2014/main" id="{80CA94C0-4C27-4A78-06CD-7141055A6C7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75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ECFACC9E-B7E6-B9D0-8E2E-8C9444122D5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520" y="263887"/>
            <a:ext cx="1581504" cy="59459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8A636029-C918-E953-327A-6D2DE4EF26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666680"/>
          </a:xfrm>
        </p:spPr>
        <p:txBody>
          <a:bodyPr anchor="b">
            <a:normAutofit/>
          </a:bodyPr>
          <a:lstStyle>
            <a:lvl1pPr algn="ctr">
              <a:defRPr sz="4500" b="1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45853229-BB35-4750-97D0-505FA2A4BA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885094"/>
            <a:ext cx="9144000" cy="365126"/>
          </a:xfrm>
        </p:spPr>
        <p:txBody>
          <a:bodyPr>
            <a:noAutofit/>
          </a:bodyPr>
          <a:lstStyle>
            <a:lvl1pPr marL="0" indent="0" algn="ctr">
              <a:buNone/>
              <a:defRPr sz="2400" b="1">
                <a:solidFill>
                  <a:srgbClr val="F9DB3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35378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, silhouette&#10;&#10;Description automatically generated">
            <a:extLst>
              <a:ext uri="{FF2B5EF4-FFF2-40B4-BE49-F238E27FC236}">
                <a16:creationId xmlns:a16="http://schemas.microsoft.com/office/drawing/2014/main" id="{80CA94C0-4C27-4A78-06CD-7141055A6C7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75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807BA39-8DA7-C595-45BD-5207D112D13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520" y="261362"/>
            <a:ext cx="1969576" cy="59174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74E65D04-2B06-2822-34E1-5CAF5C5F84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666680"/>
          </a:xfrm>
        </p:spPr>
        <p:txBody>
          <a:bodyPr anchor="b">
            <a:normAutofit/>
          </a:bodyPr>
          <a:lstStyle>
            <a:lvl1pPr algn="ctr">
              <a:defRPr sz="4500" b="1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CE125689-10CC-4C5B-7F82-9254E3EAE9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885094"/>
            <a:ext cx="9144000" cy="365126"/>
          </a:xfrm>
        </p:spPr>
        <p:txBody>
          <a:bodyPr>
            <a:noAutofit/>
          </a:bodyPr>
          <a:lstStyle>
            <a:lvl1pPr marL="0" indent="0" algn="ctr">
              <a:buNone/>
              <a:defRPr sz="2400" b="1">
                <a:solidFill>
                  <a:srgbClr val="F9DB3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99740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B0F05C-BC6F-1FFC-B1C9-9B005CEFCE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9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9982A1CD-44D2-9095-86E6-9448BB90A37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7851" y="-470492"/>
            <a:ext cx="2103416" cy="2103416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3A37AF66-592D-9E0C-6610-402997172C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53102"/>
            <a:ext cx="10515600" cy="837586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582895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B0F05C-BC6F-1FFC-B1C9-9B005CEFCE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9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9982A1CD-44D2-9095-86E6-9448BB90A37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7851" y="-470492"/>
            <a:ext cx="2103416" cy="2103416"/>
          </a:xfrm>
          <a:prstGeom prst="rect">
            <a:avLst/>
          </a:prstGeom>
        </p:spPr>
      </p:pic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E7799711-7570-95F8-0447-9C44FC0C7EF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520" y="263887"/>
            <a:ext cx="1581504" cy="59459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4001C04C-29F6-FA3F-FEFE-E276B0A161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53102"/>
            <a:ext cx="10515600" cy="837586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098173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7CF0F6-7365-2B7C-6C41-1781EB9AE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53102"/>
            <a:ext cx="10515600" cy="837586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B0F05C-BC6F-1FFC-B1C9-9B005CEFCE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9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9982A1CD-44D2-9095-86E6-9448BB90A37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7851" y="-470492"/>
            <a:ext cx="2103416" cy="2103416"/>
          </a:xfrm>
          <a:prstGeom prst="rect">
            <a:avLst/>
          </a:prstGeom>
        </p:spPr>
      </p:pic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17FAEFF3-7304-560B-374C-6BFC9F69167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520" y="261362"/>
            <a:ext cx="1969576" cy="591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7710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B439384-025C-F276-A0DD-573EC441DA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B61B0B-DF7C-7954-DB71-1D7F546B6D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D196A2-8864-D1C0-9ED9-8441B2DF4C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E8C7A9-9E9C-476A-A3FE-1A480A3FA9A2}" type="datetimeFigureOut">
              <a:rPr lang="en-GB" smtClean="0"/>
              <a:t>26/03/2024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C648D1-97B0-4751-9CDF-B7A5FDD3FB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8BC472-33B4-4323-2327-0ABF832467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F61F64-746F-422D-9DD8-4BBD6FD4BB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8916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60" r:id="rId3"/>
    <p:sldLayoutId id="2147483662" r:id="rId4"/>
    <p:sldLayoutId id="2147483663" r:id="rId5"/>
    <p:sldLayoutId id="2147483664" r:id="rId6"/>
    <p:sldLayoutId id="2147483650" r:id="rId7"/>
    <p:sldLayoutId id="2147483665" r:id="rId8"/>
    <p:sldLayoutId id="2147483666" r:id="rId9"/>
    <p:sldLayoutId id="2147483672" r:id="rId10"/>
    <p:sldLayoutId id="2147483671" r:id="rId11"/>
    <p:sldLayoutId id="2147483673" r:id="rId12"/>
    <p:sldLayoutId id="2147483652" r:id="rId13"/>
    <p:sldLayoutId id="2147483667" r:id="rId14"/>
    <p:sldLayoutId id="2147483668" r:id="rId15"/>
    <p:sldLayoutId id="2147483653" r:id="rId16"/>
    <p:sldLayoutId id="2147483669" r:id="rId17"/>
    <p:sldLayoutId id="2147483670" r:id="rId18"/>
    <p:sldLayoutId id="2147483654" r:id="rId19"/>
    <p:sldLayoutId id="2147483655" r:id="rId20"/>
    <p:sldLayoutId id="2147483657" r:id="rId21"/>
    <p:sldLayoutId id="2147483651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9U1i5XlkDlk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420CC3-891A-BF91-D1C4-EC9DE64504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351724"/>
            <a:ext cx="9144000" cy="1240406"/>
          </a:xfrm>
        </p:spPr>
        <p:txBody>
          <a:bodyPr>
            <a:normAutofit/>
          </a:bodyPr>
          <a:lstStyle/>
          <a:p>
            <a:r>
              <a:rPr lang="en-GB" dirty="0"/>
              <a:t>Lexia Core5 Reading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E0ACC1-9B34-696B-1B66-17E127E50F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688181"/>
            <a:ext cx="9144000" cy="365126"/>
          </a:xfrm>
        </p:spPr>
        <p:txBody>
          <a:bodyPr/>
          <a:lstStyle/>
          <a:p>
            <a:r>
              <a:rPr lang="en-GB" dirty="0"/>
              <a:t>Information for Parents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0342284-DB8F-F346-F83B-27AB3B5630B9}"/>
              </a:ext>
            </a:extLst>
          </p:cNvPr>
          <p:cNvGrpSpPr/>
          <p:nvPr/>
        </p:nvGrpSpPr>
        <p:grpSpPr>
          <a:xfrm>
            <a:off x="1861747" y="3555727"/>
            <a:ext cx="8468505" cy="1566150"/>
            <a:chOff x="2054352" y="3944012"/>
            <a:chExt cx="8468505" cy="1566150"/>
          </a:xfrm>
          <a:effectLst>
            <a:reflection blurRad="6350" stA="52000" endA="300" endPos="35000" dir="5400000" sy="-100000" algn="bl" rotWithShape="0"/>
          </a:effectLst>
        </p:grpSpPr>
        <p:pic>
          <p:nvPicPr>
            <p:cNvPr id="6" name="Picture 5" descr="Graphical user interface&#10;&#10;Description automatically generated">
              <a:extLst>
                <a:ext uri="{FF2B5EF4-FFF2-40B4-BE49-F238E27FC236}">
                  <a16:creationId xmlns:a16="http://schemas.microsoft.com/office/drawing/2014/main" id="{1CF6093C-DCB3-B8FF-CCA0-CB7B2723894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37061" y="3965976"/>
              <a:ext cx="2062827" cy="1534049"/>
            </a:xfrm>
            <a:prstGeom prst="rect">
              <a:avLst/>
            </a:prstGeom>
          </p:spPr>
        </p:pic>
        <p:pic>
          <p:nvPicPr>
            <p:cNvPr id="7" name="Picture 6" descr="Text&#10;&#10;Description automatically generated with low confidence">
              <a:extLst>
                <a:ext uri="{FF2B5EF4-FFF2-40B4-BE49-F238E27FC236}">
                  <a16:creationId xmlns:a16="http://schemas.microsoft.com/office/drawing/2014/main" id="{0807B427-027A-0DDA-81CC-B1918650AF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172"/>
            <a:stretch/>
          </p:blipFill>
          <p:spPr>
            <a:xfrm>
              <a:off x="2054352" y="3955837"/>
              <a:ext cx="1025504" cy="1554325"/>
            </a:xfrm>
            <a:prstGeom prst="rect">
              <a:avLst/>
            </a:prstGeom>
          </p:spPr>
        </p:pic>
        <p:pic>
          <p:nvPicPr>
            <p:cNvPr id="8" name="Picture 7" descr="Graphical user interface&#10;&#10;Description automatically generated">
              <a:extLst>
                <a:ext uri="{FF2B5EF4-FFF2-40B4-BE49-F238E27FC236}">
                  <a16:creationId xmlns:a16="http://schemas.microsoft.com/office/drawing/2014/main" id="{6E74F0A5-42FB-0D86-6BBF-D59ACC3B1C3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54408" y="3953050"/>
              <a:ext cx="2058596" cy="1544188"/>
            </a:xfrm>
            <a:prstGeom prst="rect">
              <a:avLst/>
            </a:prstGeom>
          </p:spPr>
        </p:pic>
        <p:pic>
          <p:nvPicPr>
            <p:cNvPr id="9" name="Picture 8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id="{446FF400-C631-FD4D-367D-54F052D8C0D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7094" y="3968763"/>
              <a:ext cx="2040108" cy="1531262"/>
            </a:xfrm>
            <a:prstGeom prst="rect">
              <a:avLst/>
            </a:prstGeom>
          </p:spPr>
        </p:pic>
        <p:pic>
          <p:nvPicPr>
            <p:cNvPr id="10" name="Picture 9" descr="Graphical user interface, website&#10;&#10;Description automatically generated">
              <a:extLst>
                <a:ext uri="{FF2B5EF4-FFF2-40B4-BE49-F238E27FC236}">
                  <a16:creationId xmlns:a16="http://schemas.microsoft.com/office/drawing/2014/main" id="{401CF47C-FF86-C7ED-42C3-7CA9EFA848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49415"/>
            <a:stretch/>
          </p:blipFill>
          <p:spPr>
            <a:xfrm>
              <a:off x="9470211" y="3944012"/>
              <a:ext cx="1052646" cy="15532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533606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335E63-0AA3-25DC-4518-F94F855F35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76400" y="942975"/>
            <a:ext cx="9144000" cy="2725737"/>
          </a:xfrm>
        </p:spPr>
        <p:txBody>
          <a:bodyPr>
            <a:normAutofit/>
          </a:bodyPr>
          <a:lstStyle/>
          <a:p>
            <a:pPr algn="ctr"/>
            <a:r>
              <a:rPr lang="en-GB" sz="8000" dirty="0"/>
              <a:t>Thank you!</a:t>
            </a:r>
          </a:p>
        </p:txBody>
      </p:sp>
      <p:pic>
        <p:nvPicPr>
          <p:cNvPr id="8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AA18A4FE-242D-2AE3-04D2-F3642DB6A0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8051" y="2894646"/>
            <a:ext cx="2960688" cy="296068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68DB276-30FB-46AC-2E61-A50AECA46EA5}"/>
              </a:ext>
            </a:extLst>
          </p:cNvPr>
          <p:cNvSpPr/>
          <p:nvPr/>
        </p:nvSpPr>
        <p:spPr>
          <a:xfrm>
            <a:off x="9705975" y="152400"/>
            <a:ext cx="2266950" cy="790575"/>
          </a:xfrm>
          <a:prstGeom prst="rect">
            <a:avLst/>
          </a:prstGeom>
          <a:solidFill>
            <a:srgbClr val="0D62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FD08E18-94F4-9E46-AF40-86AAD1CA490C}"/>
              </a:ext>
            </a:extLst>
          </p:cNvPr>
          <p:cNvCxnSpPr/>
          <p:nvPr/>
        </p:nvCxnSpPr>
        <p:spPr>
          <a:xfrm>
            <a:off x="6248400" y="4057650"/>
            <a:ext cx="0" cy="65722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black and white logo&#10;&#10;Description automatically generated">
            <a:extLst>
              <a:ext uri="{FF2B5EF4-FFF2-40B4-BE49-F238E27FC236}">
                <a16:creationId xmlns:a16="http://schemas.microsoft.com/office/drawing/2014/main" id="{C1634009-D285-DF51-26B5-A94D94C507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1920" y="3894136"/>
            <a:ext cx="2523067" cy="948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2270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BE24C46-D5F9-F9C4-C925-7C4EC22FAD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solidFill>
                  <a:srgbClr val="0D62AE"/>
                </a:solidFill>
              </a:rPr>
              <a:t>Presentation Aim</a:t>
            </a:r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58195290-32A6-62C7-9202-48E36E2199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179598"/>
            <a:ext cx="5110849" cy="45624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000" b="1" dirty="0">
                <a:solidFill>
                  <a:srgbClr val="0D62AE"/>
                </a:solidFill>
              </a:rPr>
              <a:t>Software Overview</a:t>
            </a:r>
          </a:p>
          <a:p>
            <a:r>
              <a:rPr lang="en-GB" sz="1600" dirty="0"/>
              <a:t>Integrated system</a:t>
            </a:r>
          </a:p>
          <a:p>
            <a:r>
              <a:rPr lang="en-GB" sz="1600" dirty="0"/>
              <a:t>Benefits for learners</a:t>
            </a:r>
          </a:p>
          <a:p>
            <a:r>
              <a:rPr lang="en-GB" sz="1600" dirty="0"/>
              <a:t>Learner experience</a:t>
            </a:r>
          </a:p>
          <a:p>
            <a:pPr marL="457200" lvl="1" indent="0">
              <a:buNone/>
            </a:pPr>
            <a:endParaRPr lang="en-GB" sz="2000" dirty="0"/>
          </a:p>
          <a:p>
            <a:pPr marL="0" indent="0">
              <a:buNone/>
            </a:pPr>
            <a:r>
              <a:rPr lang="en-GB" sz="2000" b="1" dirty="0">
                <a:solidFill>
                  <a:srgbClr val="0D62AE"/>
                </a:solidFill>
              </a:rPr>
              <a:t>Home Use Best Practice</a:t>
            </a:r>
          </a:p>
          <a:p>
            <a:pPr marL="0" indent="0">
              <a:buNone/>
            </a:pPr>
            <a:endParaRPr lang="en-GB" sz="1600" dirty="0"/>
          </a:p>
          <a:p>
            <a:pPr marL="0" indent="0">
              <a:buNone/>
            </a:pPr>
            <a:r>
              <a:rPr lang="en-GB" sz="2000" b="1" dirty="0">
                <a:solidFill>
                  <a:srgbClr val="0D62AE"/>
                </a:solidFill>
              </a:rPr>
              <a:t>Questions and Demonstration</a:t>
            </a: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3615E182-DCE0-1052-22C2-DF84A8A2C4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9800">
            <a:off x="6459567" y="1907662"/>
            <a:ext cx="1764506" cy="2410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Text&#10;&#10;Description automatically generated with low confidence">
            <a:extLst>
              <a:ext uri="{FF2B5EF4-FFF2-40B4-BE49-F238E27FC236}">
                <a16:creationId xmlns:a16="http://schemas.microsoft.com/office/drawing/2014/main" id="{8AD1E220-81A7-29C3-164C-6B14522755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8262" y="1588273"/>
            <a:ext cx="2437338" cy="184072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 descr="A picture containing text, electronics, computer, computer&#10;&#10;Description automatically generated">
            <a:extLst>
              <a:ext uri="{FF2B5EF4-FFF2-40B4-BE49-F238E27FC236}">
                <a16:creationId xmlns:a16="http://schemas.microsoft.com/office/drawing/2014/main" id="{90743008-FEF7-6F7A-7681-EEF4181D48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3374" y="3816537"/>
            <a:ext cx="3132814" cy="1695280"/>
          </a:xfrm>
          <a:prstGeom prst="rect">
            <a:avLst/>
          </a:prstGeom>
        </p:spPr>
      </p:pic>
      <p:pic>
        <p:nvPicPr>
          <p:cNvPr id="11" name="Picture 10" descr="A picture containing text, monitor, screen, electronics&#10;&#10;Description automatically generated">
            <a:extLst>
              <a:ext uri="{FF2B5EF4-FFF2-40B4-BE49-F238E27FC236}">
                <a16:creationId xmlns:a16="http://schemas.microsoft.com/office/drawing/2014/main" id="{48E44850-1509-5C18-4906-53B4C0FF13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4591" y="4158796"/>
            <a:ext cx="2619209" cy="1964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5153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44A2BA5-6CE9-1B9A-A622-1F961BD49D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47875"/>
            <a:ext cx="4750837" cy="4129088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GB" sz="2000" b="1" dirty="0">
                <a:solidFill>
                  <a:srgbClr val="00ABE0"/>
                </a:solidFill>
              </a:rPr>
              <a:t>Integrated System</a:t>
            </a:r>
          </a:p>
          <a:p>
            <a:pPr>
              <a:lnSpc>
                <a:spcPct val="150000"/>
              </a:lnSpc>
            </a:pPr>
            <a:r>
              <a:rPr lang="en-GB" sz="1800" dirty="0"/>
              <a:t>Personalised, independent practise and instruction</a:t>
            </a:r>
          </a:p>
          <a:p>
            <a:pPr>
              <a:lnSpc>
                <a:spcPct val="150000"/>
              </a:lnSpc>
            </a:pPr>
            <a:r>
              <a:rPr lang="en-GB" sz="1800" dirty="0"/>
              <a:t>Accurately monitors progress</a:t>
            </a:r>
          </a:p>
          <a:p>
            <a:pPr>
              <a:lnSpc>
                <a:spcPct val="150000"/>
              </a:lnSpc>
            </a:pPr>
            <a:r>
              <a:rPr lang="en-GB" sz="1800" dirty="0"/>
              <a:t>Drives instructional decisions</a:t>
            </a:r>
          </a:p>
          <a:p>
            <a:pPr>
              <a:lnSpc>
                <a:spcPct val="150000"/>
              </a:lnSpc>
            </a:pPr>
            <a:endParaRPr lang="en-GB" sz="2000" dirty="0"/>
          </a:p>
          <a:p>
            <a:pPr marL="0" indent="0">
              <a:lnSpc>
                <a:spcPct val="150000"/>
              </a:lnSpc>
              <a:buNone/>
            </a:pPr>
            <a:r>
              <a:rPr lang="en-GB" sz="1800" dirty="0"/>
              <a:t>Builds literacy skills from Reception – Year 6.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BE24C46-D5F9-F9C4-C925-7C4EC22FAD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0D62AE"/>
                </a:solidFill>
              </a:rPr>
              <a:t>What is Lexia?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EF4D10F1-7AB4-5718-8E5C-2CE7FB192E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2347" y="1435449"/>
            <a:ext cx="4394539" cy="4650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20635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3">
            <a:extLst>
              <a:ext uri="{FF2B5EF4-FFF2-40B4-BE49-F238E27FC236}">
                <a16:creationId xmlns:a16="http://schemas.microsoft.com/office/drawing/2014/main" id="{6AE3B6DA-F000-6EA5-AB4A-8BC9D55265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1400" y="626843"/>
            <a:ext cx="9256400" cy="832211"/>
          </a:xfrm>
        </p:spPr>
        <p:txBody>
          <a:bodyPr>
            <a:noAutofit/>
          </a:bodyPr>
          <a:lstStyle/>
          <a:p>
            <a:r>
              <a:rPr lang="en-GB" sz="2800" b="1" dirty="0">
                <a:solidFill>
                  <a:srgbClr val="0D62AE"/>
                </a:solidFill>
              </a:rPr>
              <a:t>Built on the Science of Reading</a:t>
            </a:r>
            <a:endParaRPr lang="en-GB" sz="1400" b="1" dirty="0">
              <a:solidFill>
                <a:srgbClr val="F7D529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4E84D86-F0FD-C98E-9AAC-2543C6832192}"/>
              </a:ext>
            </a:extLst>
          </p:cNvPr>
          <p:cNvSpPr txBox="1"/>
          <p:nvPr/>
        </p:nvSpPr>
        <p:spPr>
          <a:xfrm>
            <a:off x="1041400" y="1525129"/>
            <a:ext cx="6096000" cy="468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GB" sz="1800" b="1" dirty="0">
                <a:solidFill>
                  <a:srgbClr val="00ABE0"/>
                </a:solidFill>
              </a:rPr>
              <a:t>Scarborough’s Reading Rope (2001)</a:t>
            </a:r>
          </a:p>
        </p:txBody>
      </p:sp>
      <p:pic>
        <p:nvPicPr>
          <p:cNvPr id="6" name="Picture 5" descr="A diagram of a rope&#10;&#10;Description automatically generated with medium confidence">
            <a:hlinkClick r:id="rId3"/>
            <a:extLst>
              <a:ext uri="{FF2B5EF4-FFF2-40B4-BE49-F238E27FC236}">
                <a16:creationId xmlns:a16="http://schemas.microsoft.com/office/drawing/2014/main" id="{4BF02D57-5F5D-CB82-7188-08E0AFE0B9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7602" y="2059795"/>
            <a:ext cx="8096795" cy="4562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7979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1637DD-9EE5-5237-70A4-2CB0C197A1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solidFill>
                  <a:srgbClr val="0D62AE"/>
                </a:solidFill>
              </a:rPr>
              <a:t>What makes a successful reader?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0222BEA-F2C8-8BA8-763E-53D0D49361D8}"/>
              </a:ext>
            </a:extLst>
          </p:cNvPr>
          <p:cNvGrpSpPr/>
          <p:nvPr/>
        </p:nvGrpSpPr>
        <p:grpSpPr>
          <a:xfrm>
            <a:off x="778482" y="3429000"/>
            <a:ext cx="10681610" cy="2270224"/>
            <a:chOff x="778482" y="3429000"/>
            <a:chExt cx="10681610" cy="2270224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5BFCACA9-7203-34BF-F93F-A177187C38F7}"/>
                </a:ext>
              </a:extLst>
            </p:cNvPr>
            <p:cNvGrpSpPr/>
            <p:nvPr/>
          </p:nvGrpSpPr>
          <p:grpSpPr>
            <a:xfrm>
              <a:off x="838200" y="3429000"/>
              <a:ext cx="10422504" cy="1747004"/>
              <a:chOff x="838200" y="3577140"/>
              <a:chExt cx="10422504" cy="1747004"/>
            </a:xfrm>
          </p:grpSpPr>
          <p:pic>
            <p:nvPicPr>
              <p:cNvPr id="5" name="Picture 4" descr="Icon&#10;&#10;Description automatically generated">
                <a:extLst>
                  <a:ext uri="{FF2B5EF4-FFF2-40B4-BE49-F238E27FC236}">
                    <a16:creationId xmlns:a16="http://schemas.microsoft.com/office/drawing/2014/main" id="{D2DDDBF8-F588-CADA-5E3A-55C597D731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07436" y="4181144"/>
                <a:ext cx="1171575" cy="1114425"/>
              </a:xfrm>
              <a:prstGeom prst="rect">
                <a:avLst/>
              </a:prstGeom>
            </p:spPr>
          </p:pic>
          <p:pic>
            <p:nvPicPr>
              <p:cNvPr id="7" name="Picture 6" descr="Icon&#10;&#10;Description automatically generated">
                <a:extLst>
                  <a:ext uri="{FF2B5EF4-FFF2-40B4-BE49-F238E27FC236}">
                    <a16:creationId xmlns:a16="http://schemas.microsoft.com/office/drawing/2014/main" id="{56A23685-CA22-47D2-14AA-9A111111F2F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09997" y="4152569"/>
                <a:ext cx="1295400" cy="1171575"/>
              </a:xfrm>
              <a:prstGeom prst="rect">
                <a:avLst/>
              </a:prstGeom>
            </p:spPr>
          </p:pic>
          <p:pic>
            <p:nvPicPr>
              <p:cNvPr id="9" name="Picture 8" descr="Icon&#10;&#10;Description automatically generated">
                <a:extLst>
                  <a:ext uri="{FF2B5EF4-FFF2-40B4-BE49-F238E27FC236}">
                    <a16:creationId xmlns:a16="http://schemas.microsoft.com/office/drawing/2014/main" id="{9C0EAECF-A22B-3DDE-DBB4-6C6CE11C3D0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229419" y="4214481"/>
                <a:ext cx="1143000" cy="1047750"/>
              </a:xfrm>
              <a:prstGeom prst="rect">
                <a:avLst/>
              </a:prstGeom>
            </p:spPr>
          </p:pic>
          <p:pic>
            <p:nvPicPr>
              <p:cNvPr id="11" name="Picture 10" descr="Icon&#10;&#10;Description automatically generated">
                <a:extLst>
                  <a:ext uri="{FF2B5EF4-FFF2-40B4-BE49-F238E27FC236}">
                    <a16:creationId xmlns:a16="http://schemas.microsoft.com/office/drawing/2014/main" id="{CE22586D-927C-5C57-C5C4-725160BF8A4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03404" y="4176381"/>
                <a:ext cx="1257300" cy="1123950"/>
              </a:xfrm>
              <a:prstGeom prst="rect">
                <a:avLst/>
              </a:prstGeom>
            </p:spPr>
          </p:pic>
          <p:pic>
            <p:nvPicPr>
              <p:cNvPr id="13" name="Picture 12" descr="Icon&#10;&#10;Description automatically generated">
                <a:extLst>
                  <a:ext uri="{FF2B5EF4-FFF2-40B4-BE49-F238E27FC236}">
                    <a16:creationId xmlns:a16="http://schemas.microsoft.com/office/drawing/2014/main" id="{AEC8F290-C116-0FA8-D6C6-5C9D92CDD9C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36383" y="4195431"/>
                <a:ext cx="1162050" cy="1085850"/>
              </a:xfrm>
              <a:prstGeom prst="rect">
                <a:avLst/>
              </a:prstGeom>
            </p:spPr>
          </p:pic>
          <p:pic>
            <p:nvPicPr>
              <p:cNvPr id="15" name="Picture 14" descr="A green and white logo&#10;&#10;Description automatically generated with low confidence">
                <a:extLst>
                  <a:ext uri="{FF2B5EF4-FFF2-40B4-BE49-F238E27FC236}">
                    <a16:creationId xmlns:a16="http://schemas.microsoft.com/office/drawing/2014/main" id="{3CB33968-A2C5-D228-487A-3493631D575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8200" y="4171619"/>
                <a:ext cx="1238250" cy="1133475"/>
              </a:xfrm>
              <a:prstGeom prst="rect">
                <a:avLst/>
              </a:prstGeom>
            </p:spPr>
          </p:pic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52FF60D-E562-D684-D735-F4D0D36C4B6B}"/>
                  </a:ext>
                </a:extLst>
              </p:cNvPr>
              <p:cNvSpPr txBox="1"/>
              <p:nvPr/>
            </p:nvSpPr>
            <p:spPr>
              <a:xfrm>
                <a:off x="838200" y="3577140"/>
                <a:ext cx="1023001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>
                    <a:solidFill>
                      <a:srgbClr val="0D62AE"/>
                    </a:solidFill>
                  </a:rPr>
                  <a:t>Area of Reading Instruction and Skills</a:t>
                </a:r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D8505C1-4568-FD78-E2B1-2C959210BDA1}"/>
                </a:ext>
              </a:extLst>
            </p:cNvPr>
            <p:cNvSpPr txBox="1"/>
            <p:nvPr/>
          </p:nvSpPr>
          <p:spPr>
            <a:xfrm>
              <a:off x="778482" y="5176004"/>
              <a:ext cx="1357685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>
                  <a:solidFill>
                    <a:srgbClr val="4DB848"/>
                  </a:solidFill>
                </a:rPr>
                <a:t>Phonological </a:t>
              </a:r>
            </a:p>
            <a:p>
              <a:pPr algn="ctr"/>
              <a:r>
                <a:rPr lang="en-GB" sz="1400">
                  <a:solidFill>
                    <a:srgbClr val="4DB848"/>
                  </a:solidFill>
                </a:rPr>
                <a:t>Awareness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7B4093F-FEC1-225D-164C-C904B1C8970E}"/>
                </a:ext>
              </a:extLst>
            </p:cNvPr>
            <p:cNvSpPr txBox="1"/>
            <p:nvPr/>
          </p:nvSpPr>
          <p:spPr>
            <a:xfrm>
              <a:off x="2614381" y="5147429"/>
              <a:ext cx="1357685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>
                  <a:solidFill>
                    <a:srgbClr val="ED882C"/>
                  </a:solidFill>
                </a:rPr>
                <a:t>Phonics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521223C-06A2-FA79-2DC6-07382B73C6EA}"/>
                </a:ext>
              </a:extLst>
            </p:cNvPr>
            <p:cNvSpPr txBox="1"/>
            <p:nvPr/>
          </p:nvSpPr>
          <p:spPr>
            <a:xfrm>
              <a:off x="4478854" y="5176004"/>
              <a:ext cx="1357685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>
                  <a:solidFill>
                    <a:srgbClr val="672E8D"/>
                  </a:solidFill>
                </a:rPr>
                <a:t>Structural Analysis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F10B479D-5AA6-4CCD-C256-060F37E81F1E}"/>
                </a:ext>
              </a:extLst>
            </p:cNvPr>
            <p:cNvSpPr txBox="1"/>
            <p:nvPr/>
          </p:nvSpPr>
          <p:spPr>
            <a:xfrm>
              <a:off x="6278044" y="5176004"/>
              <a:ext cx="1478727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>
                  <a:solidFill>
                    <a:srgbClr val="ED2878"/>
                  </a:solidFill>
                </a:rPr>
                <a:t>Automaticity/ Fluency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0C00B8FD-BAE6-F5B0-9668-D48333B881DD}"/>
                </a:ext>
              </a:extLst>
            </p:cNvPr>
            <p:cNvSpPr txBox="1"/>
            <p:nvPr/>
          </p:nvSpPr>
          <p:spPr>
            <a:xfrm>
              <a:off x="8126838" y="5147429"/>
              <a:ext cx="1357685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>
                  <a:solidFill>
                    <a:srgbClr val="F7D529"/>
                  </a:solidFill>
                </a:rPr>
                <a:t>Vocabulary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85A39191-5700-2524-1BEC-862E84021C75}"/>
                </a:ext>
              </a:extLst>
            </p:cNvPr>
            <p:cNvSpPr txBox="1"/>
            <p:nvPr/>
          </p:nvSpPr>
          <p:spPr>
            <a:xfrm>
              <a:off x="9813675" y="5176004"/>
              <a:ext cx="1646417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>
                  <a:solidFill>
                    <a:srgbClr val="0D62AE"/>
                  </a:solidFill>
                </a:rPr>
                <a:t>Comprehension</a:t>
              </a: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29C299F3-2086-A491-21EE-E3DFD0285027}"/>
              </a:ext>
            </a:extLst>
          </p:cNvPr>
          <p:cNvSpPr txBox="1"/>
          <p:nvPr/>
        </p:nvSpPr>
        <p:spPr>
          <a:xfrm>
            <a:off x="838200" y="1811989"/>
            <a:ext cx="104690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Lexia Core5® Reading covers the six areas of reading instruction, including activities focused on academic vocabulary and structural analysis. This begins with oral </a:t>
            </a:r>
          </a:p>
          <a:p>
            <a:r>
              <a:rPr lang="en-GB"/>
              <a:t>language and listening comprehension, building to reading comprehension.</a:t>
            </a:r>
          </a:p>
        </p:txBody>
      </p:sp>
    </p:spTree>
    <p:extLst>
      <p:ext uri="{BB962C8B-B14F-4D97-AF65-F5344CB8AC3E}">
        <p14:creationId xmlns:p14="http://schemas.microsoft.com/office/powerpoint/2010/main" val="18945439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5A03D6-7C61-78CD-093B-63FAD3C4E6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05246"/>
            <a:ext cx="10515600" cy="777546"/>
          </a:xfrm>
        </p:spPr>
        <p:txBody>
          <a:bodyPr>
            <a:normAutofit/>
          </a:bodyPr>
          <a:lstStyle/>
          <a:p>
            <a:r>
              <a:rPr lang="en-GB" sz="3000" dirty="0">
                <a:solidFill>
                  <a:srgbClr val="0D62AE"/>
                </a:solidFill>
              </a:rPr>
              <a:t>Lexia Core5 Reading Instructional Model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6730059-4696-4DC4-9015-B69548A0DA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1441" y="1203978"/>
            <a:ext cx="2630387" cy="447820"/>
          </a:xfrm>
          <a:prstGeom prst="rect">
            <a:avLst/>
          </a:prstGeom>
          <a:solidFill>
            <a:srgbClr val="88C541"/>
          </a:solidFill>
          <a:ln w="9525">
            <a:noFill/>
            <a:miter lim="800000"/>
            <a:headEnd/>
            <a:tailEnd/>
          </a:ln>
          <a:effectLst>
            <a:outerShdw blurRad="38100" dist="25400" dir="5400000" rotWithShape="0">
              <a:srgbClr val="808080">
                <a:alpha val="50000"/>
              </a:srgbClr>
            </a:outerShdw>
          </a:effectLst>
        </p:spPr>
        <p:txBody>
          <a:bodyPr anchor="ctr"/>
          <a:lstStyle/>
          <a:p>
            <a:pPr algn="ctr" defTabSz="410436">
              <a:defRPr/>
            </a:pPr>
            <a:r>
              <a:rPr lang="en-US" sz="1400" b="1" kern="0" dirty="0">
                <a:latin typeface="+mj-lt"/>
                <a:cs typeface="Arial"/>
                <a:sym typeface="Helvetica Light"/>
              </a:rPr>
              <a:t>Standard Mode</a:t>
            </a:r>
          </a:p>
          <a:p>
            <a:pPr algn="ctr" defTabSz="410436">
              <a:defRPr/>
            </a:pPr>
            <a:r>
              <a:rPr lang="en-US" sz="1100" kern="0" dirty="0">
                <a:latin typeface="+mj-lt"/>
                <a:cs typeface="Arial"/>
                <a:sym typeface="Helvetica Light"/>
              </a:rPr>
              <a:t>Independent application</a:t>
            </a:r>
          </a:p>
        </p:txBody>
      </p:sp>
      <p:sp>
        <p:nvSpPr>
          <p:cNvPr id="24" name="Right Arrow 7">
            <a:extLst>
              <a:ext uri="{FF2B5EF4-FFF2-40B4-BE49-F238E27FC236}">
                <a16:creationId xmlns:a16="http://schemas.microsoft.com/office/drawing/2014/main" id="{8AED3CFA-71E8-2D37-302E-59C55A944A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01596" y="1834791"/>
            <a:ext cx="2466599" cy="989321"/>
          </a:xfrm>
          <a:custGeom>
            <a:avLst/>
            <a:gdLst>
              <a:gd name="connsiteX0" fmla="*/ 0 w 2466599"/>
              <a:gd name="connsiteY0" fmla="*/ 247330 h 989321"/>
              <a:gd name="connsiteX1" fmla="*/ 637577 w 2466599"/>
              <a:gd name="connsiteY1" fmla="*/ 247330 h 989321"/>
              <a:gd name="connsiteX2" fmla="*/ 1255436 w 2466599"/>
              <a:gd name="connsiteY2" fmla="*/ 247330 h 989321"/>
              <a:gd name="connsiteX3" fmla="*/ 1971889 w 2466599"/>
              <a:gd name="connsiteY3" fmla="*/ 247330 h 989321"/>
              <a:gd name="connsiteX4" fmla="*/ 1971889 w 2466599"/>
              <a:gd name="connsiteY4" fmla="*/ 0 h 989321"/>
              <a:gd name="connsiteX5" fmla="*/ 2466599 w 2466599"/>
              <a:gd name="connsiteY5" fmla="*/ 494661 h 989321"/>
              <a:gd name="connsiteX6" fmla="*/ 1971889 w 2466599"/>
              <a:gd name="connsiteY6" fmla="*/ 989321 h 989321"/>
              <a:gd name="connsiteX7" fmla="*/ 1971889 w 2466599"/>
              <a:gd name="connsiteY7" fmla="*/ 741991 h 989321"/>
              <a:gd name="connsiteX8" fmla="*/ 1354030 w 2466599"/>
              <a:gd name="connsiteY8" fmla="*/ 741991 h 989321"/>
              <a:gd name="connsiteX9" fmla="*/ 755891 w 2466599"/>
              <a:gd name="connsiteY9" fmla="*/ 741991 h 989321"/>
              <a:gd name="connsiteX10" fmla="*/ 0 w 2466599"/>
              <a:gd name="connsiteY10" fmla="*/ 741991 h 989321"/>
              <a:gd name="connsiteX11" fmla="*/ 0 w 2466599"/>
              <a:gd name="connsiteY11" fmla="*/ 247330 h 989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466599" h="989321" fill="none" extrusionOk="0">
                <a:moveTo>
                  <a:pt x="0" y="247330"/>
                </a:moveTo>
                <a:cubicBezTo>
                  <a:pt x="257064" y="218124"/>
                  <a:pt x="446815" y="235651"/>
                  <a:pt x="637577" y="247330"/>
                </a:cubicBezTo>
                <a:cubicBezTo>
                  <a:pt x="828339" y="259009"/>
                  <a:pt x="1014477" y="258260"/>
                  <a:pt x="1255436" y="247330"/>
                </a:cubicBezTo>
                <a:cubicBezTo>
                  <a:pt x="1496395" y="236400"/>
                  <a:pt x="1816578" y="226825"/>
                  <a:pt x="1971889" y="247330"/>
                </a:cubicBezTo>
                <a:cubicBezTo>
                  <a:pt x="1961627" y="150817"/>
                  <a:pt x="1967870" y="68383"/>
                  <a:pt x="1971889" y="0"/>
                </a:cubicBezTo>
                <a:cubicBezTo>
                  <a:pt x="2199361" y="210637"/>
                  <a:pt x="2285063" y="337858"/>
                  <a:pt x="2466599" y="494661"/>
                </a:cubicBezTo>
                <a:cubicBezTo>
                  <a:pt x="2343568" y="572169"/>
                  <a:pt x="2098274" y="875496"/>
                  <a:pt x="1971889" y="989321"/>
                </a:cubicBezTo>
                <a:cubicBezTo>
                  <a:pt x="1966641" y="926263"/>
                  <a:pt x="1966213" y="845714"/>
                  <a:pt x="1971889" y="741991"/>
                </a:cubicBezTo>
                <a:cubicBezTo>
                  <a:pt x="1682513" y="739128"/>
                  <a:pt x="1618287" y="718011"/>
                  <a:pt x="1354030" y="741991"/>
                </a:cubicBezTo>
                <a:cubicBezTo>
                  <a:pt x="1089773" y="765971"/>
                  <a:pt x="951897" y="746663"/>
                  <a:pt x="755891" y="741991"/>
                </a:cubicBezTo>
                <a:cubicBezTo>
                  <a:pt x="559885" y="737319"/>
                  <a:pt x="360364" y="748425"/>
                  <a:pt x="0" y="741991"/>
                </a:cubicBezTo>
                <a:cubicBezTo>
                  <a:pt x="-14339" y="509528"/>
                  <a:pt x="7981" y="363662"/>
                  <a:pt x="0" y="247330"/>
                </a:cubicBezTo>
                <a:close/>
              </a:path>
              <a:path w="2466599" h="989321" stroke="0" extrusionOk="0">
                <a:moveTo>
                  <a:pt x="0" y="247330"/>
                </a:moveTo>
                <a:cubicBezTo>
                  <a:pt x="207872" y="267360"/>
                  <a:pt x="436848" y="275884"/>
                  <a:pt x="598140" y="247330"/>
                </a:cubicBezTo>
                <a:cubicBezTo>
                  <a:pt x="759432" y="218776"/>
                  <a:pt x="1044966" y="261447"/>
                  <a:pt x="1235717" y="247330"/>
                </a:cubicBezTo>
                <a:cubicBezTo>
                  <a:pt x="1426468" y="233213"/>
                  <a:pt x="1624392" y="281073"/>
                  <a:pt x="1971889" y="247330"/>
                </a:cubicBezTo>
                <a:cubicBezTo>
                  <a:pt x="1976455" y="134720"/>
                  <a:pt x="1983182" y="66621"/>
                  <a:pt x="1971889" y="0"/>
                </a:cubicBezTo>
                <a:cubicBezTo>
                  <a:pt x="2126967" y="145800"/>
                  <a:pt x="2276965" y="300366"/>
                  <a:pt x="2466599" y="494661"/>
                </a:cubicBezTo>
                <a:cubicBezTo>
                  <a:pt x="2322619" y="621267"/>
                  <a:pt x="2203682" y="805020"/>
                  <a:pt x="1971889" y="989321"/>
                </a:cubicBezTo>
                <a:cubicBezTo>
                  <a:pt x="1959949" y="888896"/>
                  <a:pt x="1976421" y="822490"/>
                  <a:pt x="1971889" y="741991"/>
                </a:cubicBezTo>
                <a:cubicBezTo>
                  <a:pt x="1695545" y="721373"/>
                  <a:pt x="1455338" y="769955"/>
                  <a:pt x="1314593" y="741991"/>
                </a:cubicBezTo>
                <a:cubicBezTo>
                  <a:pt x="1173848" y="714027"/>
                  <a:pt x="804421" y="775190"/>
                  <a:pt x="617859" y="741991"/>
                </a:cubicBezTo>
                <a:cubicBezTo>
                  <a:pt x="431297" y="708792"/>
                  <a:pt x="212907" y="739236"/>
                  <a:pt x="0" y="741991"/>
                </a:cubicBezTo>
                <a:cubicBezTo>
                  <a:pt x="13380" y="544021"/>
                  <a:pt x="22124" y="479562"/>
                  <a:pt x="0" y="247330"/>
                </a:cubicBezTo>
                <a:close/>
              </a:path>
            </a:pathLst>
          </a:custGeom>
          <a:solidFill>
            <a:srgbClr val="234B8D"/>
          </a:solidFill>
          <a:ln w="76200">
            <a:solidFill>
              <a:srgbClr val="234B8D"/>
            </a:solidFill>
            <a:extLst>
              <a:ext uri="{C807C97D-BFC1-408E-A445-0C87EB9F89A2}">
                <ask:lineSketchStyleProps xmlns:ask="http://schemas.microsoft.com/office/drawing/2018/sketchyshapes" sd="3249965550">
                  <a:prstGeom prst="rightArrow">
                    <a:avLst>
                      <a:gd name="adj1" fmla="val 50000"/>
                      <a:gd name="adj2" fmla="val 50005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91364" tIns="45683" rIns="91364" bIns="45683" anchor="ctr"/>
          <a:lstStyle/>
          <a:p>
            <a:pPr algn="ctr" defTabSz="410436">
              <a:defRPr/>
            </a:pPr>
            <a:r>
              <a:rPr lang="en-US" sz="1400" kern="0" dirty="0">
                <a:solidFill>
                  <a:srgbClr val="FFFFFF"/>
                </a:solidFill>
                <a:latin typeface="Calibri" panose="020F0502020204030204" pitchFamily="34" charset="0"/>
                <a:sym typeface="Helvetica Light"/>
              </a:rPr>
              <a:t>Demonstrate Mastery</a:t>
            </a:r>
          </a:p>
        </p:txBody>
      </p:sp>
      <p:pic>
        <p:nvPicPr>
          <p:cNvPr id="25" name="Picture 3">
            <a:extLst>
              <a:ext uri="{FF2B5EF4-FFF2-40B4-BE49-F238E27FC236}">
                <a16:creationId xmlns:a16="http://schemas.microsoft.com/office/drawing/2014/main" id="{BF58DB1B-854A-51F5-FE8A-E41AC89F6F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5130" y="1241415"/>
            <a:ext cx="1752451" cy="2245107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TextBox 18">
            <a:extLst>
              <a:ext uri="{FF2B5EF4-FFF2-40B4-BE49-F238E27FC236}">
                <a16:creationId xmlns:a16="http://schemas.microsoft.com/office/drawing/2014/main" id="{247E4159-804A-3C2E-96A6-ECBEBA3C6F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39291" y="1781447"/>
            <a:ext cx="1752451" cy="408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9945" tIns="64973" rIns="129945" bIns="64973">
            <a:spAutoFit/>
          </a:bodyPr>
          <a:lstStyle>
            <a:lvl1pPr>
              <a:defRPr sz="3600">
                <a:solidFill>
                  <a:schemeClr val="tx1"/>
                </a:solidFill>
                <a:latin typeface="Helvetica Light" charset="0"/>
                <a:ea typeface="MS PGothic" pitchFamily="34" charset="-128"/>
                <a:sym typeface="Helvetica Light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Helvetica Light" charset="0"/>
                <a:ea typeface="MS PGothic" pitchFamily="34" charset="-128"/>
                <a:sym typeface="Helvetica Light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Helvetica Light" charset="0"/>
                <a:ea typeface="MS PGothic" pitchFamily="34" charset="-128"/>
                <a:sym typeface="Helvetica Light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Helvetica Light" charset="0"/>
                <a:ea typeface="MS PGothic" pitchFamily="34" charset="-128"/>
                <a:sym typeface="Helvetica Light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Helvetica Light" charset="0"/>
                <a:ea typeface="MS PGothic" pitchFamily="34" charset="-128"/>
                <a:sym typeface="Helvetica Light" charset="0"/>
              </a:defRPr>
            </a:lvl5pPr>
            <a:lvl6pPr marL="2514600" indent="-228600" defTabSz="5826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Helvetica Light" charset="0"/>
                <a:ea typeface="MS PGothic" pitchFamily="34" charset="-128"/>
                <a:sym typeface="Helvetica Light" charset="0"/>
              </a:defRPr>
            </a:lvl6pPr>
            <a:lvl7pPr marL="2971800" indent="-228600" defTabSz="5826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Helvetica Light" charset="0"/>
                <a:ea typeface="MS PGothic" pitchFamily="34" charset="-128"/>
                <a:sym typeface="Helvetica Light" charset="0"/>
              </a:defRPr>
            </a:lvl7pPr>
            <a:lvl8pPr marL="3429000" indent="-228600" defTabSz="5826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Helvetica Light" charset="0"/>
                <a:ea typeface="MS PGothic" pitchFamily="34" charset="-128"/>
                <a:sym typeface="Helvetica Light" charset="0"/>
              </a:defRPr>
            </a:lvl8pPr>
            <a:lvl9pPr marL="3886200" indent="-228600" defTabSz="5826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Helvetica Light" charset="0"/>
                <a:ea typeface="MS PGothic" pitchFamily="34" charset="-128"/>
                <a:sym typeface="Helvetica Light" charset="0"/>
              </a:defRPr>
            </a:lvl9pPr>
          </a:lstStyle>
          <a:p>
            <a:pPr eaLnBrk="1" hangingPunct="1"/>
            <a:r>
              <a:rPr lang="en-US" altLang="en-US" sz="1800" b="1" dirty="0">
                <a:solidFill>
                  <a:srgbClr val="0D62AE"/>
                </a:solidFill>
                <a:latin typeface="Calibri" pitchFamily="34" charset="0"/>
              </a:rPr>
              <a:t>Skill Builders</a:t>
            </a:r>
            <a:r>
              <a:rPr lang="en-US" altLang="en-US" sz="1800" b="1" baseline="30000" dirty="0">
                <a:solidFill>
                  <a:srgbClr val="0D62AE"/>
                </a:solidFill>
                <a:latin typeface="Arial" pitchFamily="34" charset="0"/>
              </a:rPr>
              <a:t>®</a:t>
            </a:r>
          </a:p>
        </p:txBody>
      </p:sp>
      <p:sp>
        <p:nvSpPr>
          <p:cNvPr id="27" name="TextBox 39">
            <a:extLst>
              <a:ext uri="{FF2B5EF4-FFF2-40B4-BE49-F238E27FC236}">
                <a16:creationId xmlns:a16="http://schemas.microsoft.com/office/drawing/2014/main" id="{4D939703-75DC-CBF0-3BC2-DA56A24F6F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39291" y="2082262"/>
            <a:ext cx="2297161" cy="777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9945" tIns="64973" rIns="129945" bIns="64973">
            <a:spAutoFit/>
          </a:bodyPr>
          <a:lstStyle>
            <a:lvl1pPr>
              <a:defRPr sz="3600">
                <a:solidFill>
                  <a:schemeClr val="tx1"/>
                </a:solidFill>
                <a:latin typeface="Helvetica Light" charset="0"/>
                <a:ea typeface="MS PGothic" pitchFamily="34" charset="-128"/>
                <a:sym typeface="Helvetica Light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Helvetica Light" charset="0"/>
                <a:ea typeface="MS PGothic" pitchFamily="34" charset="-128"/>
                <a:sym typeface="Helvetica Light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Helvetica Light" charset="0"/>
                <a:ea typeface="MS PGothic" pitchFamily="34" charset="-128"/>
                <a:sym typeface="Helvetica Light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Helvetica Light" charset="0"/>
                <a:ea typeface="MS PGothic" pitchFamily="34" charset="-128"/>
                <a:sym typeface="Helvetica Light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Helvetica Light" charset="0"/>
                <a:ea typeface="MS PGothic" pitchFamily="34" charset="-128"/>
                <a:sym typeface="Helvetica Light" charset="0"/>
              </a:defRPr>
            </a:lvl5pPr>
            <a:lvl6pPr marL="2514600" indent="-228600" defTabSz="5826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Helvetica Light" charset="0"/>
                <a:ea typeface="MS PGothic" pitchFamily="34" charset="-128"/>
                <a:sym typeface="Helvetica Light" charset="0"/>
              </a:defRPr>
            </a:lvl6pPr>
            <a:lvl7pPr marL="2971800" indent="-228600" defTabSz="5826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Helvetica Light" charset="0"/>
                <a:ea typeface="MS PGothic" pitchFamily="34" charset="-128"/>
                <a:sym typeface="Helvetica Light" charset="0"/>
              </a:defRPr>
            </a:lvl7pPr>
            <a:lvl8pPr marL="3429000" indent="-228600" defTabSz="5826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Helvetica Light" charset="0"/>
                <a:ea typeface="MS PGothic" pitchFamily="34" charset="-128"/>
                <a:sym typeface="Helvetica Light" charset="0"/>
              </a:defRPr>
            </a:lvl8pPr>
            <a:lvl9pPr marL="3886200" indent="-228600" defTabSz="5826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Helvetica Light" charset="0"/>
                <a:ea typeface="MS PGothic" pitchFamily="34" charset="-128"/>
                <a:sym typeface="Helvetica Light" charset="0"/>
              </a:defRPr>
            </a:lvl9pPr>
          </a:lstStyle>
          <a:p>
            <a:pPr eaLnBrk="1" hangingPunct="1"/>
            <a:r>
              <a:rPr lang="en-US" altLang="en-US" sz="1400" b="1" dirty="0">
                <a:solidFill>
                  <a:srgbClr val="F9DB35"/>
                </a:solidFill>
                <a:latin typeface="Calibri" pitchFamily="34" charset="0"/>
              </a:rPr>
              <a:t>Paper and pencil:</a:t>
            </a:r>
          </a:p>
          <a:p>
            <a:pPr eaLnBrk="1" hangingPunct="1"/>
            <a:r>
              <a:rPr lang="en-US" altLang="en-US" sz="1400" dirty="0">
                <a:solidFill>
                  <a:srgbClr val="000000"/>
                </a:solidFill>
                <a:latin typeface="Calibri" pitchFamily="34" charset="0"/>
              </a:rPr>
              <a:t>Develop automaticity </a:t>
            </a:r>
          </a:p>
          <a:p>
            <a:pPr eaLnBrk="1" hangingPunct="1"/>
            <a:r>
              <a:rPr lang="en-US" altLang="en-US" sz="1400" dirty="0">
                <a:solidFill>
                  <a:srgbClr val="000000"/>
                </a:solidFill>
                <a:latin typeface="Calibri" pitchFamily="34" charset="0"/>
              </a:rPr>
              <a:t>&amp; expressive skills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BBBBBBC-DB4B-309E-62A6-9AE3F45A15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1441" y="4881318"/>
            <a:ext cx="2640030" cy="436728"/>
          </a:xfrm>
          <a:prstGeom prst="rect">
            <a:avLst/>
          </a:prstGeom>
          <a:solidFill>
            <a:srgbClr val="F9DB35"/>
          </a:solidFill>
          <a:ln>
            <a:noFill/>
          </a:ln>
          <a:effectLst>
            <a:outerShdw blurRad="38100" dist="25400" dir="5400000" rotWithShape="0">
              <a:srgbClr val="808080">
                <a:alpha val="50000"/>
              </a:srgbClr>
            </a:outerShdw>
          </a:effectLst>
        </p:spPr>
        <p:txBody>
          <a:bodyPr anchor="ctr"/>
          <a:lstStyle/>
          <a:p>
            <a:pPr algn="ctr" defTabSz="410436">
              <a:defRPr/>
            </a:pPr>
            <a:r>
              <a:rPr lang="en-US" sz="1400" b="1" kern="0" dirty="0">
                <a:latin typeface="+mj-lt"/>
                <a:cs typeface="Arial"/>
                <a:sym typeface="Helvetica Light"/>
              </a:rPr>
              <a:t>Direct Instruction</a:t>
            </a:r>
          </a:p>
          <a:p>
            <a:pPr algn="ctr" defTabSz="410436">
              <a:defRPr/>
            </a:pPr>
            <a:r>
              <a:rPr lang="en-US" sz="1100" kern="0" dirty="0">
                <a:latin typeface="+mj-lt"/>
                <a:cs typeface="Arial"/>
                <a:sym typeface="Helvetica Light"/>
              </a:rPr>
              <a:t>Explicit teaching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EE4084B8-D7C7-5B9B-8ECA-019729D80FC3}"/>
              </a:ext>
            </a:extLst>
          </p:cNvPr>
          <p:cNvGrpSpPr/>
          <p:nvPr/>
        </p:nvGrpSpPr>
        <p:grpSpPr>
          <a:xfrm>
            <a:off x="8541918" y="6102183"/>
            <a:ext cx="2194745" cy="655570"/>
            <a:chOff x="8128490" y="4442194"/>
            <a:chExt cx="2314774" cy="655570"/>
          </a:xfrm>
        </p:grpSpPr>
        <p:sp>
          <p:nvSpPr>
            <p:cNvPr id="36" name="TextBox 18">
              <a:extLst>
                <a:ext uri="{FF2B5EF4-FFF2-40B4-BE49-F238E27FC236}">
                  <a16:creationId xmlns:a16="http://schemas.microsoft.com/office/drawing/2014/main" id="{8A5A0089-317B-E95D-80B9-E8FD4688220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128490" y="4442194"/>
              <a:ext cx="2297161" cy="4082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129945" tIns="64973" rIns="129945" bIns="64973">
              <a:spAutoFit/>
            </a:bodyPr>
            <a:lstStyle>
              <a:lvl1pPr>
                <a:defRPr sz="3600">
                  <a:solidFill>
                    <a:schemeClr val="tx1"/>
                  </a:solidFill>
                  <a:latin typeface="Helvetica Light" charset="0"/>
                  <a:ea typeface="MS PGothic" pitchFamily="34" charset="-128"/>
                  <a:sym typeface="Helvetica Light" charset="0"/>
                </a:defRPr>
              </a:lvl1pPr>
              <a:lvl2pPr marL="742950" indent="-285750">
                <a:defRPr sz="3600">
                  <a:solidFill>
                    <a:schemeClr val="tx1"/>
                  </a:solidFill>
                  <a:latin typeface="Helvetica Light" charset="0"/>
                  <a:ea typeface="MS PGothic" pitchFamily="34" charset="-128"/>
                  <a:sym typeface="Helvetica Light" charset="0"/>
                </a:defRPr>
              </a:lvl2pPr>
              <a:lvl3pPr marL="1143000" indent="-228600">
                <a:defRPr sz="3600">
                  <a:solidFill>
                    <a:schemeClr val="tx1"/>
                  </a:solidFill>
                  <a:latin typeface="Helvetica Light" charset="0"/>
                  <a:ea typeface="MS PGothic" pitchFamily="34" charset="-128"/>
                  <a:sym typeface="Helvetica Light" charset="0"/>
                </a:defRPr>
              </a:lvl3pPr>
              <a:lvl4pPr marL="1600200" indent="-228600">
                <a:defRPr sz="3600">
                  <a:solidFill>
                    <a:schemeClr val="tx1"/>
                  </a:solidFill>
                  <a:latin typeface="Helvetica Light" charset="0"/>
                  <a:ea typeface="MS PGothic" pitchFamily="34" charset="-128"/>
                  <a:sym typeface="Helvetica Light" charset="0"/>
                </a:defRPr>
              </a:lvl4pPr>
              <a:lvl5pPr marL="2057400" indent="-228600">
                <a:defRPr sz="3600">
                  <a:solidFill>
                    <a:schemeClr val="tx1"/>
                  </a:solidFill>
                  <a:latin typeface="Helvetica Light" charset="0"/>
                  <a:ea typeface="MS PGothic" pitchFamily="34" charset="-128"/>
                  <a:sym typeface="Helvetica Light" charset="0"/>
                </a:defRPr>
              </a:lvl5pPr>
              <a:lvl6pPr marL="2514600" indent="-228600" defTabSz="5826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Helvetica Light" charset="0"/>
                  <a:ea typeface="MS PGothic" pitchFamily="34" charset="-128"/>
                  <a:sym typeface="Helvetica Light" charset="0"/>
                </a:defRPr>
              </a:lvl6pPr>
              <a:lvl7pPr marL="2971800" indent="-228600" defTabSz="5826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Helvetica Light" charset="0"/>
                  <a:ea typeface="MS PGothic" pitchFamily="34" charset="-128"/>
                  <a:sym typeface="Helvetica Light" charset="0"/>
                </a:defRPr>
              </a:lvl7pPr>
              <a:lvl8pPr marL="3429000" indent="-228600" defTabSz="5826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Helvetica Light" charset="0"/>
                  <a:ea typeface="MS PGothic" pitchFamily="34" charset="-128"/>
                  <a:sym typeface="Helvetica Light" charset="0"/>
                </a:defRPr>
              </a:lvl8pPr>
              <a:lvl9pPr marL="3886200" indent="-228600" defTabSz="5826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Helvetica Light" charset="0"/>
                  <a:ea typeface="MS PGothic" pitchFamily="34" charset="-128"/>
                  <a:sym typeface="Helvetica Light" charset="0"/>
                </a:defRPr>
              </a:lvl9pPr>
            </a:lstStyle>
            <a:p>
              <a:pPr eaLnBrk="1" hangingPunct="1"/>
              <a:r>
                <a:rPr lang="en-US" altLang="en-US" sz="1800" b="1" dirty="0">
                  <a:solidFill>
                    <a:srgbClr val="0D62AE"/>
                  </a:solidFill>
                  <a:latin typeface="Calibri" pitchFamily="34" charset="0"/>
                </a:rPr>
                <a:t>Lexia Lessons</a:t>
              </a:r>
              <a:r>
                <a:rPr lang="en-US" altLang="en-US" sz="1800" b="1" baseline="30000" dirty="0">
                  <a:solidFill>
                    <a:srgbClr val="0D62AE"/>
                  </a:solidFill>
                  <a:latin typeface="Arial" pitchFamily="34" charset="0"/>
                </a:rPr>
                <a:t>®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9162B530-989B-93CB-F1C8-8FB5D59B2D7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146103" y="4751105"/>
              <a:ext cx="2297161" cy="3466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129945" tIns="64973" rIns="129945" bIns="64973">
              <a:spAutoFit/>
            </a:bodyPr>
            <a:lstStyle>
              <a:lvl1pPr>
                <a:defRPr sz="3600">
                  <a:solidFill>
                    <a:schemeClr val="tx1"/>
                  </a:solidFill>
                  <a:latin typeface="Helvetica Light" charset="0"/>
                  <a:ea typeface="MS PGothic" pitchFamily="34" charset="-128"/>
                  <a:sym typeface="Helvetica Light" charset="0"/>
                </a:defRPr>
              </a:lvl1pPr>
              <a:lvl2pPr marL="742950" indent="-285750">
                <a:defRPr sz="3600">
                  <a:solidFill>
                    <a:schemeClr val="tx1"/>
                  </a:solidFill>
                  <a:latin typeface="Helvetica Light" charset="0"/>
                  <a:ea typeface="MS PGothic" pitchFamily="34" charset="-128"/>
                  <a:sym typeface="Helvetica Light" charset="0"/>
                </a:defRPr>
              </a:lvl2pPr>
              <a:lvl3pPr marL="1143000" indent="-228600">
                <a:defRPr sz="3600">
                  <a:solidFill>
                    <a:schemeClr val="tx1"/>
                  </a:solidFill>
                  <a:latin typeface="Helvetica Light" charset="0"/>
                  <a:ea typeface="MS PGothic" pitchFamily="34" charset="-128"/>
                  <a:sym typeface="Helvetica Light" charset="0"/>
                </a:defRPr>
              </a:lvl3pPr>
              <a:lvl4pPr marL="1600200" indent="-228600">
                <a:defRPr sz="3600">
                  <a:solidFill>
                    <a:schemeClr val="tx1"/>
                  </a:solidFill>
                  <a:latin typeface="Helvetica Light" charset="0"/>
                  <a:ea typeface="MS PGothic" pitchFamily="34" charset="-128"/>
                  <a:sym typeface="Helvetica Light" charset="0"/>
                </a:defRPr>
              </a:lvl4pPr>
              <a:lvl5pPr marL="2057400" indent="-228600">
                <a:defRPr sz="3600">
                  <a:solidFill>
                    <a:schemeClr val="tx1"/>
                  </a:solidFill>
                  <a:latin typeface="Helvetica Light" charset="0"/>
                  <a:ea typeface="MS PGothic" pitchFamily="34" charset="-128"/>
                  <a:sym typeface="Helvetica Light" charset="0"/>
                </a:defRPr>
              </a:lvl5pPr>
              <a:lvl6pPr marL="2514600" indent="-228600" defTabSz="5826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Helvetica Light" charset="0"/>
                  <a:ea typeface="MS PGothic" pitchFamily="34" charset="-128"/>
                  <a:sym typeface="Helvetica Light" charset="0"/>
                </a:defRPr>
              </a:lvl6pPr>
              <a:lvl7pPr marL="2971800" indent="-228600" defTabSz="5826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Helvetica Light" charset="0"/>
                  <a:ea typeface="MS PGothic" pitchFamily="34" charset="-128"/>
                  <a:sym typeface="Helvetica Light" charset="0"/>
                </a:defRPr>
              </a:lvl7pPr>
              <a:lvl8pPr marL="3429000" indent="-228600" defTabSz="5826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Helvetica Light" charset="0"/>
                  <a:ea typeface="MS PGothic" pitchFamily="34" charset="-128"/>
                  <a:sym typeface="Helvetica Light" charset="0"/>
                </a:defRPr>
              </a:lvl8pPr>
              <a:lvl9pPr marL="3886200" indent="-228600" defTabSz="5826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Helvetica Light" charset="0"/>
                  <a:ea typeface="MS PGothic" pitchFamily="34" charset="-128"/>
                  <a:sym typeface="Helvetica Light" charset="0"/>
                </a:defRPr>
              </a:lvl9pPr>
            </a:lstStyle>
            <a:p>
              <a:pPr eaLnBrk="1" hangingPunct="1"/>
              <a:r>
                <a:rPr lang="en-US" altLang="en-US" sz="1400" dirty="0">
                  <a:solidFill>
                    <a:srgbClr val="000000"/>
                  </a:solidFill>
                  <a:latin typeface="Calibri" pitchFamily="34" charset="0"/>
                </a:rPr>
                <a:t>Teacher-led instruction</a:t>
              </a:r>
            </a:p>
          </p:txBody>
        </p:sp>
      </p:grpSp>
      <p:sp>
        <p:nvSpPr>
          <p:cNvPr id="40" name="Rectangle 39">
            <a:extLst>
              <a:ext uri="{FF2B5EF4-FFF2-40B4-BE49-F238E27FC236}">
                <a16:creationId xmlns:a16="http://schemas.microsoft.com/office/drawing/2014/main" id="{EE687642-1655-66FD-A21F-18389D4613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1441" y="3032055"/>
            <a:ext cx="2640030" cy="436728"/>
          </a:xfrm>
          <a:prstGeom prst="rect">
            <a:avLst/>
          </a:prstGeom>
          <a:solidFill>
            <a:srgbClr val="0D62AE"/>
          </a:solidFill>
          <a:ln>
            <a:noFill/>
          </a:ln>
          <a:effectLst>
            <a:outerShdw blurRad="38100" dist="25400" dir="5400000" rotWithShape="0">
              <a:srgbClr val="808080">
                <a:alpha val="50000"/>
              </a:srgbClr>
            </a:outerShdw>
          </a:effectLst>
        </p:spPr>
        <p:txBody>
          <a:bodyPr anchor="ctr"/>
          <a:lstStyle/>
          <a:p>
            <a:pPr algn="ctr" defTabSz="410436">
              <a:defRPr/>
            </a:pPr>
            <a:r>
              <a:rPr lang="en-US" sz="1400" b="1" kern="0" dirty="0">
                <a:solidFill>
                  <a:schemeClr val="bg1"/>
                </a:solidFill>
                <a:latin typeface="+mj-lt"/>
                <a:cs typeface="Arial"/>
                <a:sym typeface="Helvetica Light"/>
              </a:rPr>
              <a:t>Guided Practice</a:t>
            </a:r>
          </a:p>
          <a:p>
            <a:pPr algn="ctr" defTabSz="410436">
              <a:defRPr/>
            </a:pPr>
            <a:r>
              <a:rPr lang="en-US" sz="1100" kern="0" dirty="0">
                <a:solidFill>
                  <a:schemeClr val="bg1"/>
                </a:solidFill>
                <a:latin typeface="+mj-lt"/>
                <a:cs typeface="Arial"/>
                <a:sym typeface="Helvetica Light"/>
              </a:rPr>
              <a:t>Scaffolded support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0189CA41-C946-08CE-C470-755F2FF399DE}"/>
              </a:ext>
            </a:extLst>
          </p:cNvPr>
          <p:cNvGrpSpPr/>
          <p:nvPr/>
        </p:nvGrpSpPr>
        <p:grpSpPr>
          <a:xfrm>
            <a:off x="8195434" y="4085177"/>
            <a:ext cx="2784294" cy="1931892"/>
            <a:chOff x="4669736" y="4311214"/>
            <a:chExt cx="1542604" cy="1213321"/>
          </a:xfrm>
        </p:grpSpPr>
        <p:pic>
          <p:nvPicPr>
            <p:cNvPr id="43" name="Picture 5">
              <a:extLst>
                <a:ext uri="{FF2B5EF4-FFF2-40B4-BE49-F238E27FC236}">
                  <a16:creationId xmlns:a16="http://schemas.microsoft.com/office/drawing/2014/main" id="{CCF5E38A-D0D1-1C0D-1DC0-D247997A071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940000">
              <a:off x="4669736" y="4311214"/>
              <a:ext cx="906363" cy="117313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44" name="Picture 7">
              <a:extLst>
                <a:ext uri="{FF2B5EF4-FFF2-40B4-BE49-F238E27FC236}">
                  <a16:creationId xmlns:a16="http://schemas.microsoft.com/office/drawing/2014/main" id="{E630B5ED-4B13-C76D-D9D8-3B86793B4DC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480000">
              <a:off x="5295931" y="4339119"/>
              <a:ext cx="916409" cy="1185416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73C41B2D-7085-FA10-C13D-27E1C9456F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1441" y="1671429"/>
            <a:ext cx="2630387" cy="1276234"/>
          </a:xfrm>
          <a:prstGeom prst="rect">
            <a:avLst/>
          </a:prstGeom>
        </p:spPr>
      </p:pic>
      <p:sp>
        <p:nvSpPr>
          <p:cNvPr id="11" name="Right Arrow 7">
            <a:extLst>
              <a:ext uri="{FF2B5EF4-FFF2-40B4-BE49-F238E27FC236}">
                <a16:creationId xmlns:a16="http://schemas.microsoft.com/office/drawing/2014/main" id="{86E9AC6B-064A-CF25-1C91-FF7B506E13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01596" y="5350864"/>
            <a:ext cx="2466599" cy="989321"/>
          </a:xfrm>
          <a:custGeom>
            <a:avLst/>
            <a:gdLst>
              <a:gd name="connsiteX0" fmla="*/ 0 w 2466599"/>
              <a:gd name="connsiteY0" fmla="*/ 247330 h 989321"/>
              <a:gd name="connsiteX1" fmla="*/ 637577 w 2466599"/>
              <a:gd name="connsiteY1" fmla="*/ 247330 h 989321"/>
              <a:gd name="connsiteX2" fmla="*/ 1255436 w 2466599"/>
              <a:gd name="connsiteY2" fmla="*/ 247330 h 989321"/>
              <a:gd name="connsiteX3" fmla="*/ 1971889 w 2466599"/>
              <a:gd name="connsiteY3" fmla="*/ 247330 h 989321"/>
              <a:gd name="connsiteX4" fmla="*/ 1971889 w 2466599"/>
              <a:gd name="connsiteY4" fmla="*/ 0 h 989321"/>
              <a:gd name="connsiteX5" fmla="*/ 2466599 w 2466599"/>
              <a:gd name="connsiteY5" fmla="*/ 494661 h 989321"/>
              <a:gd name="connsiteX6" fmla="*/ 1971889 w 2466599"/>
              <a:gd name="connsiteY6" fmla="*/ 989321 h 989321"/>
              <a:gd name="connsiteX7" fmla="*/ 1971889 w 2466599"/>
              <a:gd name="connsiteY7" fmla="*/ 741991 h 989321"/>
              <a:gd name="connsiteX8" fmla="*/ 1354030 w 2466599"/>
              <a:gd name="connsiteY8" fmla="*/ 741991 h 989321"/>
              <a:gd name="connsiteX9" fmla="*/ 755891 w 2466599"/>
              <a:gd name="connsiteY9" fmla="*/ 741991 h 989321"/>
              <a:gd name="connsiteX10" fmla="*/ 0 w 2466599"/>
              <a:gd name="connsiteY10" fmla="*/ 741991 h 989321"/>
              <a:gd name="connsiteX11" fmla="*/ 0 w 2466599"/>
              <a:gd name="connsiteY11" fmla="*/ 247330 h 989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466599" h="989321" fill="none" extrusionOk="0">
                <a:moveTo>
                  <a:pt x="0" y="247330"/>
                </a:moveTo>
                <a:cubicBezTo>
                  <a:pt x="257064" y="218124"/>
                  <a:pt x="446815" y="235651"/>
                  <a:pt x="637577" y="247330"/>
                </a:cubicBezTo>
                <a:cubicBezTo>
                  <a:pt x="828339" y="259009"/>
                  <a:pt x="1014477" y="258260"/>
                  <a:pt x="1255436" y="247330"/>
                </a:cubicBezTo>
                <a:cubicBezTo>
                  <a:pt x="1496395" y="236400"/>
                  <a:pt x="1816578" y="226825"/>
                  <a:pt x="1971889" y="247330"/>
                </a:cubicBezTo>
                <a:cubicBezTo>
                  <a:pt x="1961627" y="150817"/>
                  <a:pt x="1967870" y="68383"/>
                  <a:pt x="1971889" y="0"/>
                </a:cubicBezTo>
                <a:cubicBezTo>
                  <a:pt x="2199361" y="210637"/>
                  <a:pt x="2285063" y="337858"/>
                  <a:pt x="2466599" y="494661"/>
                </a:cubicBezTo>
                <a:cubicBezTo>
                  <a:pt x="2343568" y="572169"/>
                  <a:pt x="2098274" y="875496"/>
                  <a:pt x="1971889" y="989321"/>
                </a:cubicBezTo>
                <a:cubicBezTo>
                  <a:pt x="1966641" y="926263"/>
                  <a:pt x="1966213" y="845714"/>
                  <a:pt x="1971889" y="741991"/>
                </a:cubicBezTo>
                <a:cubicBezTo>
                  <a:pt x="1682513" y="739128"/>
                  <a:pt x="1618287" y="718011"/>
                  <a:pt x="1354030" y="741991"/>
                </a:cubicBezTo>
                <a:cubicBezTo>
                  <a:pt x="1089773" y="765971"/>
                  <a:pt x="951897" y="746663"/>
                  <a:pt x="755891" y="741991"/>
                </a:cubicBezTo>
                <a:cubicBezTo>
                  <a:pt x="559885" y="737319"/>
                  <a:pt x="360364" y="748425"/>
                  <a:pt x="0" y="741991"/>
                </a:cubicBezTo>
                <a:cubicBezTo>
                  <a:pt x="-14339" y="509528"/>
                  <a:pt x="7981" y="363662"/>
                  <a:pt x="0" y="247330"/>
                </a:cubicBezTo>
                <a:close/>
              </a:path>
              <a:path w="2466599" h="989321" stroke="0" extrusionOk="0">
                <a:moveTo>
                  <a:pt x="0" y="247330"/>
                </a:moveTo>
                <a:cubicBezTo>
                  <a:pt x="207872" y="267360"/>
                  <a:pt x="436848" y="275884"/>
                  <a:pt x="598140" y="247330"/>
                </a:cubicBezTo>
                <a:cubicBezTo>
                  <a:pt x="759432" y="218776"/>
                  <a:pt x="1044966" y="261447"/>
                  <a:pt x="1235717" y="247330"/>
                </a:cubicBezTo>
                <a:cubicBezTo>
                  <a:pt x="1426468" y="233213"/>
                  <a:pt x="1624392" y="281073"/>
                  <a:pt x="1971889" y="247330"/>
                </a:cubicBezTo>
                <a:cubicBezTo>
                  <a:pt x="1976455" y="134720"/>
                  <a:pt x="1983182" y="66621"/>
                  <a:pt x="1971889" y="0"/>
                </a:cubicBezTo>
                <a:cubicBezTo>
                  <a:pt x="2126967" y="145800"/>
                  <a:pt x="2276965" y="300366"/>
                  <a:pt x="2466599" y="494661"/>
                </a:cubicBezTo>
                <a:cubicBezTo>
                  <a:pt x="2322619" y="621267"/>
                  <a:pt x="2203682" y="805020"/>
                  <a:pt x="1971889" y="989321"/>
                </a:cubicBezTo>
                <a:cubicBezTo>
                  <a:pt x="1959949" y="888896"/>
                  <a:pt x="1976421" y="822490"/>
                  <a:pt x="1971889" y="741991"/>
                </a:cubicBezTo>
                <a:cubicBezTo>
                  <a:pt x="1695545" y="721373"/>
                  <a:pt x="1455338" y="769955"/>
                  <a:pt x="1314593" y="741991"/>
                </a:cubicBezTo>
                <a:cubicBezTo>
                  <a:pt x="1173848" y="714027"/>
                  <a:pt x="804421" y="775190"/>
                  <a:pt x="617859" y="741991"/>
                </a:cubicBezTo>
                <a:cubicBezTo>
                  <a:pt x="431297" y="708792"/>
                  <a:pt x="212907" y="739236"/>
                  <a:pt x="0" y="741991"/>
                </a:cubicBezTo>
                <a:cubicBezTo>
                  <a:pt x="13380" y="544021"/>
                  <a:pt x="22124" y="479562"/>
                  <a:pt x="0" y="247330"/>
                </a:cubicBezTo>
                <a:close/>
              </a:path>
            </a:pathLst>
          </a:custGeom>
          <a:solidFill>
            <a:srgbClr val="234B8D"/>
          </a:solidFill>
          <a:ln w="76200">
            <a:solidFill>
              <a:srgbClr val="234B8D"/>
            </a:solidFill>
            <a:extLst>
              <a:ext uri="{C807C97D-BFC1-408E-A445-0C87EB9F89A2}">
                <ask:lineSketchStyleProps xmlns:ask="http://schemas.microsoft.com/office/drawing/2018/sketchyshapes" sd="3249965550">
                  <a:prstGeom prst="rightArrow">
                    <a:avLst>
                      <a:gd name="adj1" fmla="val 50000"/>
                      <a:gd name="adj2" fmla="val 50005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91364" tIns="45683" rIns="91364" bIns="45683" anchor="ctr"/>
          <a:lstStyle/>
          <a:p>
            <a:pPr algn="ctr" defTabSz="410436">
              <a:defRPr/>
            </a:pPr>
            <a:r>
              <a:rPr lang="en-US" sz="1400" kern="0" dirty="0">
                <a:solidFill>
                  <a:srgbClr val="FFFFFF"/>
                </a:solidFill>
                <a:latin typeface="Calibri" panose="020F0502020204030204" pitchFamily="34" charset="0"/>
                <a:sym typeface="Helvetica Light"/>
              </a:rPr>
              <a:t>Struggle repeatedly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07CFDFC-EF23-EB9A-DCD3-40E6A64EF2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1442" y="3476112"/>
            <a:ext cx="2640030" cy="127490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94ABB04-A153-0ECF-055F-DB037765942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91442" y="5350864"/>
            <a:ext cx="2640030" cy="1284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469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6" grpId="0"/>
      <p:bldP spid="27" grpId="0"/>
      <p:bldP spid="29" grpId="0" animBg="1"/>
      <p:bldP spid="40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5A03D6-7C61-78CD-093B-63FAD3C4E6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05246"/>
            <a:ext cx="10515600" cy="777546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rgbClr val="0D62AE"/>
                </a:solidFill>
              </a:rPr>
              <a:t>Proven Results</a:t>
            </a:r>
          </a:p>
        </p:txBody>
      </p:sp>
      <p:sp>
        <p:nvSpPr>
          <p:cNvPr id="20" name="Content Placeholder 1">
            <a:extLst>
              <a:ext uri="{FF2B5EF4-FFF2-40B4-BE49-F238E27FC236}">
                <a16:creationId xmlns:a16="http://schemas.microsoft.com/office/drawing/2014/main" id="{45024A32-DC3C-28C3-90E3-594FB3C00724}"/>
              </a:ext>
            </a:extLst>
          </p:cNvPr>
          <p:cNvSpPr txBox="1">
            <a:spLocks/>
          </p:cNvSpPr>
          <p:nvPr/>
        </p:nvSpPr>
        <p:spPr>
          <a:xfrm>
            <a:off x="838200" y="1636684"/>
            <a:ext cx="6029960" cy="476379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dirty="0"/>
              <a:t>Lexia improves reading scores</a:t>
            </a:r>
          </a:p>
          <a:p>
            <a:endParaRPr lang="en-GB" sz="2000" dirty="0"/>
          </a:p>
          <a:p>
            <a:r>
              <a:rPr lang="en-GB" sz="2000" dirty="0"/>
              <a:t>Those with greatest needs benefit the most</a:t>
            </a:r>
          </a:p>
          <a:p>
            <a:endParaRPr lang="en-GB" sz="2000" dirty="0"/>
          </a:p>
          <a:p>
            <a:r>
              <a:rPr lang="en-GB" sz="2000" dirty="0"/>
              <a:t>Closes the Reading Gap</a:t>
            </a:r>
          </a:p>
          <a:p>
            <a:endParaRPr lang="en-GB" sz="2000" dirty="0"/>
          </a:p>
          <a:p>
            <a:r>
              <a:rPr lang="en-GB" sz="2000" dirty="0"/>
              <a:t>Supports pupils with SEN and English Language Learners</a:t>
            </a:r>
          </a:p>
          <a:p>
            <a:endParaRPr lang="en-GB" sz="2000" dirty="0"/>
          </a:p>
          <a:p>
            <a:r>
              <a:rPr lang="en-GB" sz="2000" b="1" dirty="0">
                <a:solidFill>
                  <a:srgbClr val="0D62AE"/>
                </a:solidFill>
              </a:rPr>
              <a:t>Benefits of Lexia are tied to strong usage and fidelity of implementation</a:t>
            </a:r>
          </a:p>
        </p:txBody>
      </p:sp>
      <p:pic>
        <p:nvPicPr>
          <p:cNvPr id="22" name="Picture 2">
            <a:extLst>
              <a:ext uri="{FF2B5EF4-FFF2-40B4-BE49-F238E27FC236}">
                <a16:creationId xmlns:a16="http://schemas.microsoft.com/office/drawing/2014/main" id="{87BA65B4-D3CA-78FB-D2AA-6E5C4DEA37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1825" y="1155094"/>
            <a:ext cx="2468714" cy="5021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743269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8F8E31F-ED51-ED82-7A66-05E05D3598F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03729"/>
            <a:ext cx="6517640" cy="4173234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GB" sz="2000" dirty="0"/>
              <a:t>Regular independent practise (home &amp; school)</a:t>
            </a:r>
          </a:p>
          <a:p>
            <a:pPr>
              <a:lnSpc>
                <a:spcPct val="150000"/>
              </a:lnSpc>
            </a:pPr>
            <a:r>
              <a:rPr lang="en-GB" sz="2000" dirty="0"/>
              <a:t>Truly personalised</a:t>
            </a:r>
          </a:p>
          <a:p>
            <a:pPr>
              <a:lnSpc>
                <a:spcPct val="150000"/>
              </a:lnSpc>
            </a:pPr>
            <a:r>
              <a:rPr lang="en-GB" sz="2000" dirty="0"/>
              <a:t>Engaging</a:t>
            </a:r>
          </a:p>
          <a:p>
            <a:pPr>
              <a:lnSpc>
                <a:spcPct val="150000"/>
              </a:lnSpc>
            </a:pPr>
            <a:r>
              <a:rPr lang="en-GB" sz="2000" dirty="0"/>
              <a:t>Motivating elements (extrinsic &amp; intrinsic)</a:t>
            </a:r>
          </a:p>
          <a:p>
            <a:pPr>
              <a:lnSpc>
                <a:spcPct val="150000"/>
              </a:lnSpc>
            </a:pPr>
            <a:r>
              <a:rPr lang="en-GB" sz="2000" dirty="0"/>
              <a:t>Instant feedback </a:t>
            </a:r>
          </a:p>
          <a:p>
            <a:pPr>
              <a:lnSpc>
                <a:spcPct val="150000"/>
              </a:lnSpc>
            </a:pPr>
            <a:r>
              <a:rPr lang="en-GB" sz="2000" dirty="0"/>
              <a:t>Improved curriculum access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0AE339D-5230-253B-8D7E-559781B5AB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>
                <a:solidFill>
                  <a:srgbClr val="0D62AE"/>
                </a:solidFill>
              </a:rPr>
              <a:t>Benefits for Pupils</a:t>
            </a:r>
            <a:endParaRPr lang="en-GB" sz="2200" b="1">
              <a:solidFill>
                <a:srgbClr val="F7D529"/>
              </a:solidFill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B639B8F8-3F33-A42B-7BD6-A00D0F0147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7168" y="1860380"/>
            <a:ext cx="3856632" cy="4032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1056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BE24C46-D5F9-F9C4-C925-7C4EC22FAD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48589"/>
            <a:ext cx="10515600" cy="742099"/>
          </a:xfrm>
        </p:spPr>
        <p:txBody>
          <a:bodyPr>
            <a:normAutofit/>
          </a:bodyPr>
          <a:lstStyle/>
          <a:p>
            <a:r>
              <a:rPr lang="en-GB" sz="4000" dirty="0">
                <a:solidFill>
                  <a:srgbClr val="0D62AE"/>
                </a:solidFill>
              </a:rPr>
              <a:t>Best Practice At Home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469D0D1-F7A7-FE45-7DA5-A7D997D32CDB}"/>
              </a:ext>
            </a:extLst>
          </p:cNvPr>
          <p:cNvSpPr txBox="1"/>
          <p:nvPr/>
        </p:nvSpPr>
        <p:spPr>
          <a:xfrm>
            <a:off x="838200" y="1613108"/>
            <a:ext cx="73276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ABE0"/>
                </a:solidFill>
              </a:rPr>
              <a:t>Tips to get the most out of Lexia: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05C03EF-6D74-4D04-78E9-EF3443F95462}"/>
              </a:ext>
            </a:extLst>
          </p:cNvPr>
          <p:cNvSpPr txBox="1"/>
          <p:nvPr/>
        </p:nvSpPr>
        <p:spPr>
          <a:xfrm>
            <a:off x="3705578" y="2468870"/>
            <a:ext cx="669995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dirty="0">
                <a:solidFill>
                  <a:srgbClr val="2F528F"/>
                </a:solidFill>
              </a:rPr>
              <a:t>Ensure timetabled Lexia time is built into your day.</a:t>
            </a:r>
          </a:p>
          <a:p>
            <a:pPr lvl="0"/>
            <a:r>
              <a:rPr lang="en-US" dirty="0">
                <a:solidFill>
                  <a:srgbClr val="2F528F"/>
                </a:solidFill>
              </a:rPr>
              <a:t>(typically, 3-4 x 30-minute sessions / week)</a:t>
            </a:r>
            <a:endParaRPr lang="en-GB" dirty="0">
              <a:solidFill>
                <a:srgbClr val="2F528F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A80DABB-99DB-3427-8C61-25962CF2E012}"/>
              </a:ext>
            </a:extLst>
          </p:cNvPr>
          <p:cNvSpPr txBox="1"/>
          <p:nvPr/>
        </p:nvSpPr>
        <p:spPr>
          <a:xfrm>
            <a:off x="3705577" y="3823141"/>
            <a:ext cx="669995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dirty="0">
                <a:solidFill>
                  <a:srgbClr val="2F528F"/>
                </a:solidFill>
              </a:rPr>
              <a:t>Ensure your learners are working as independently as possible.</a:t>
            </a:r>
            <a:endParaRPr lang="en-GB" dirty="0">
              <a:solidFill>
                <a:srgbClr val="2F528F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7C43C9F-BE46-197F-A038-B3E89E1ED9F1}"/>
              </a:ext>
            </a:extLst>
          </p:cNvPr>
          <p:cNvSpPr txBox="1"/>
          <p:nvPr/>
        </p:nvSpPr>
        <p:spPr>
          <a:xfrm>
            <a:off x="3705576" y="5177412"/>
            <a:ext cx="669995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dirty="0">
                <a:solidFill>
                  <a:srgbClr val="2F528F"/>
                </a:solidFill>
              </a:rPr>
              <a:t>Use the Student Dashboard data to set targets and celebrate success!</a:t>
            </a:r>
            <a:endParaRPr lang="en-GB" dirty="0">
              <a:solidFill>
                <a:srgbClr val="2F528F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9AAF8443-1BC1-6186-8FEB-C05206D23895}"/>
              </a:ext>
            </a:extLst>
          </p:cNvPr>
          <p:cNvSpPr/>
          <p:nvPr/>
        </p:nvSpPr>
        <p:spPr>
          <a:xfrm>
            <a:off x="2152823" y="2299160"/>
            <a:ext cx="904552" cy="945178"/>
          </a:xfrm>
          <a:prstGeom prst="ellipse">
            <a:avLst/>
          </a:prstGeom>
          <a:noFill/>
          <a:ln w="76200">
            <a:solidFill>
              <a:srgbClr val="2F52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0D62AE"/>
              </a:solidFill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4F10C0DB-899C-8159-2FB1-503EA4392505}"/>
              </a:ext>
            </a:extLst>
          </p:cNvPr>
          <p:cNvSpPr/>
          <p:nvPr/>
        </p:nvSpPr>
        <p:spPr>
          <a:xfrm>
            <a:off x="2152823" y="3628423"/>
            <a:ext cx="904552" cy="945178"/>
          </a:xfrm>
          <a:prstGeom prst="ellipse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1EB9DEB1-6E90-9CE5-13A0-050C170C93A4}"/>
              </a:ext>
            </a:extLst>
          </p:cNvPr>
          <p:cNvSpPr/>
          <p:nvPr/>
        </p:nvSpPr>
        <p:spPr>
          <a:xfrm>
            <a:off x="2152823" y="5022073"/>
            <a:ext cx="904552" cy="945178"/>
          </a:xfrm>
          <a:prstGeom prst="ellipse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19915EE-913E-823F-10EB-6959DD2463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4552" y="2458858"/>
            <a:ext cx="641093" cy="641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118C1F0C-12BE-4D18-01B0-5C39C1055F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4552" y="3760996"/>
            <a:ext cx="646331" cy="646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7E0D823E-D355-F7C4-62D2-6E5192B9C2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313" y="5171496"/>
            <a:ext cx="646332" cy="646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8656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2">
      <a:majorFont>
        <a:latin typeface="Poppins"/>
        <a:ea typeface=""/>
        <a:cs typeface=""/>
      </a:majorFont>
      <a:minorFont>
        <a:latin typeface="Poppi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A9AB94349BB554880A73AB88A3DC41B" ma:contentTypeVersion="17" ma:contentTypeDescription="Create a new document." ma:contentTypeScope="" ma:versionID="e86823cd68705239b3b76a0480fba11a">
  <xsd:schema xmlns:xsd="http://www.w3.org/2001/XMLSchema" xmlns:xs="http://www.w3.org/2001/XMLSchema" xmlns:p="http://schemas.microsoft.com/office/2006/metadata/properties" xmlns:ns1="http://schemas.microsoft.com/sharepoint/v3" xmlns:ns2="46c661cb-66c6-4977-bb9f-12fea41e8423" xmlns:ns3="4443e9d9-89ca-440b-9a80-73b7cf79d776" targetNamespace="http://schemas.microsoft.com/office/2006/metadata/properties" ma:root="true" ma:fieldsID="3ab09d364e27f70d0d2e200108129eb3" ns1:_="" ns2:_="" ns3:_="">
    <xsd:import namespace="http://schemas.microsoft.com/sharepoint/v3"/>
    <xsd:import namespace="46c661cb-66c6-4977-bb9f-12fea41e8423"/>
    <xsd:import namespace="4443e9d9-89ca-440b-9a80-73b7cf79d77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ObjectDetectorVersions" minOccurs="0"/>
                <xsd:element ref="ns2:MediaServiceLocation" minOccurs="0"/>
                <xsd:element ref="ns2:MediaServiceSearchProperties" minOccurs="0"/>
                <xsd:element ref="ns3:SharedWithUsers" minOccurs="0"/>
                <xsd:element ref="ns3:SharedWithDetails" minOccurs="0"/>
                <xsd:element ref="ns1:_ip_UnifiedCompliancePolicyProperties" minOccurs="0"/>
                <xsd:element ref="ns1:_ip_UnifiedCompliancePolicyUIA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3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4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6c661cb-66c6-4977-bb9f-12fea41e842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07931794-d0fb-4dac-9a22-fb63cdd626e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ObjectDetectorVersions" ma:index="18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0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443e9d9-89ca-440b-9a80-73b7cf79d776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e41f23ab-070c-4709-8568-595f7633b8cb}" ma:internalName="TaxCatchAll" ma:showField="CatchAllData" ma:web="4443e9d9-89ca-440b-9a80-73b7cf79d77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4443e9d9-89ca-440b-9a80-73b7cf79d776" xsi:nil="true"/>
    <lcf76f155ced4ddcb4097134ff3c332f xmlns="46c661cb-66c6-4977-bb9f-12fea41e8423">
      <Terms xmlns="http://schemas.microsoft.com/office/infopath/2007/PartnerControls"/>
    </lcf76f155ced4ddcb4097134ff3c332f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90753395-E01F-4A62-B0DA-26A6DDAD393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F8AD00B-B838-4295-9F3E-A73C0005E163}"/>
</file>

<file path=customXml/itemProps3.xml><?xml version="1.0" encoding="utf-8"?>
<ds:datastoreItem xmlns:ds="http://schemas.openxmlformats.org/officeDocument/2006/customXml" ds:itemID="{9DDA2056-9DE0-4BEB-A6A0-58924D7E5DC8}">
  <ds:schemaRefs>
    <ds:schemaRef ds:uri="http://schemas.microsoft.com/office/2006/metadata/properties"/>
    <ds:schemaRef ds:uri="http://schemas.microsoft.com/office/infopath/2007/PartnerControls"/>
    <ds:schemaRef ds:uri="4443e9d9-89ca-440b-9a80-73b7cf79d776"/>
    <ds:schemaRef ds:uri="46c661cb-66c6-4977-bb9f-12fea41e8423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159</TotalTime>
  <Words>292</Words>
  <Application>Microsoft Office PowerPoint</Application>
  <PresentationFormat>Widescreen</PresentationFormat>
  <Paragraphs>80</Paragraphs>
  <Slides>10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Poppins</vt:lpstr>
      <vt:lpstr>Office Theme</vt:lpstr>
      <vt:lpstr>Lexia Core5 Reading</vt:lpstr>
      <vt:lpstr>Presentation Aim</vt:lpstr>
      <vt:lpstr>What is Lexia?</vt:lpstr>
      <vt:lpstr>Built on the Science of Reading</vt:lpstr>
      <vt:lpstr>What makes a successful reader?</vt:lpstr>
      <vt:lpstr>Lexia Core5 Reading Instructional Model</vt:lpstr>
      <vt:lpstr>Proven Results</vt:lpstr>
      <vt:lpstr>Benefits for Pupils</vt:lpstr>
      <vt:lpstr>Best Practice At Home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Lexia Core5: Accelerating Reading Skills R-Y6</dc:title>
  <dc:creator>Charlotte Beattie</dc:creator>
  <cp:lastModifiedBy>Lydia Hill</cp:lastModifiedBy>
  <cp:revision>39</cp:revision>
  <dcterms:created xsi:type="dcterms:W3CDTF">2022-07-27T07:55:01Z</dcterms:created>
  <dcterms:modified xsi:type="dcterms:W3CDTF">2024-03-26T13:44:02Z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0x0101008A9AB94349BB554880A73AB88A3DC41B</vt:lpwstr>
  </property>
  <property fmtid="{D5CDD505-2E9C-101B-9397-08002B2CF9AE}" pid="3" name="Order">
    <vt:r8>9800</vt:r8>
  </property>
  <property fmtid="{D5CDD505-2E9C-101B-9397-08002B2CF9AE}" pid="4" name="MediaServiceImageTags">
    <vt:lpwstr/>
  </property>
</Properties>
</file>